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0" r:id="rId1"/>
    <p:sldMasterId id="2147483753" r:id="rId2"/>
    <p:sldMasterId id="2147483762" r:id="rId3"/>
    <p:sldMasterId id="2147483772" r:id="rId4"/>
    <p:sldMasterId id="2147483781" r:id="rId5"/>
    <p:sldMasterId id="2147483789" r:id="rId6"/>
    <p:sldMasterId id="2147483801" r:id="rId7"/>
  </p:sldMasterIdLst>
  <p:notesMasterIdLst>
    <p:notesMasterId r:id="rId136"/>
  </p:notesMasterIdLst>
  <p:handoutMasterIdLst>
    <p:handoutMasterId r:id="rId137"/>
  </p:handoutMasterIdLst>
  <p:sldIdLst>
    <p:sldId id="606" r:id="rId8"/>
    <p:sldId id="590" r:id="rId9"/>
    <p:sldId id="414" r:id="rId10"/>
    <p:sldId id="338" r:id="rId11"/>
    <p:sldId id="339" r:id="rId12"/>
    <p:sldId id="340" r:id="rId13"/>
    <p:sldId id="572" r:id="rId14"/>
    <p:sldId id="573" r:id="rId15"/>
    <p:sldId id="574" r:id="rId16"/>
    <p:sldId id="575" r:id="rId17"/>
    <p:sldId id="57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5" r:id="rId26"/>
    <p:sldId id="516" r:id="rId27"/>
    <p:sldId id="517" r:id="rId28"/>
    <p:sldId id="518" r:id="rId29"/>
    <p:sldId id="521" r:id="rId30"/>
    <p:sldId id="522" r:id="rId31"/>
    <p:sldId id="523" r:id="rId32"/>
    <p:sldId id="524" r:id="rId33"/>
    <p:sldId id="577" r:id="rId34"/>
    <p:sldId id="578" r:id="rId35"/>
    <p:sldId id="481" r:id="rId36"/>
    <p:sldId id="499" r:id="rId37"/>
    <p:sldId id="503" r:id="rId38"/>
    <p:sldId id="504" r:id="rId39"/>
    <p:sldId id="505" r:id="rId40"/>
    <p:sldId id="422" r:id="rId41"/>
    <p:sldId id="423" r:id="rId42"/>
    <p:sldId id="424" r:id="rId43"/>
    <p:sldId id="425" r:id="rId44"/>
    <p:sldId id="537" r:id="rId45"/>
    <p:sldId id="482" r:id="rId46"/>
    <p:sldId id="500" r:id="rId47"/>
    <p:sldId id="506" r:id="rId48"/>
    <p:sldId id="385" r:id="rId49"/>
    <p:sldId id="386" r:id="rId50"/>
    <p:sldId id="402" r:id="rId51"/>
    <p:sldId id="417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84" r:id="rId60"/>
    <p:sldId id="501" r:id="rId61"/>
    <p:sldId id="591" r:id="rId62"/>
    <p:sldId id="485" r:id="rId63"/>
    <p:sldId id="486" r:id="rId64"/>
    <p:sldId id="487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46" r:id="rId76"/>
    <p:sldId id="514" r:id="rId77"/>
    <p:sldId id="602" r:id="rId78"/>
    <p:sldId id="603" r:id="rId79"/>
    <p:sldId id="604" r:id="rId80"/>
    <p:sldId id="605" r:id="rId81"/>
    <p:sldId id="526" r:id="rId82"/>
    <p:sldId id="350" r:id="rId83"/>
    <p:sldId id="351" r:id="rId84"/>
    <p:sldId id="352" r:id="rId85"/>
    <p:sldId id="579" r:id="rId86"/>
    <p:sldId id="580" r:id="rId87"/>
    <p:sldId id="581" r:id="rId88"/>
    <p:sldId id="582" r:id="rId89"/>
    <p:sldId id="525" r:id="rId90"/>
    <p:sldId id="583" r:id="rId91"/>
    <p:sldId id="458" r:id="rId92"/>
    <p:sldId id="459" r:id="rId93"/>
    <p:sldId id="460" r:id="rId94"/>
    <p:sldId id="461" r:id="rId95"/>
    <p:sldId id="462" r:id="rId96"/>
    <p:sldId id="464" r:id="rId97"/>
    <p:sldId id="463" r:id="rId98"/>
    <p:sldId id="584" r:id="rId99"/>
    <p:sldId id="465" r:id="rId100"/>
    <p:sldId id="466" r:id="rId101"/>
    <p:sldId id="467" r:id="rId102"/>
    <p:sldId id="468" r:id="rId103"/>
    <p:sldId id="469" r:id="rId104"/>
    <p:sldId id="607" r:id="rId105"/>
    <p:sldId id="528" r:id="rId106"/>
    <p:sldId id="592" r:id="rId107"/>
    <p:sldId id="593" r:id="rId108"/>
    <p:sldId id="594" r:id="rId109"/>
    <p:sldId id="293" r:id="rId110"/>
    <p:sldId id="294" r:id="rId111"/>
    <p:sldId id="296" r:id="rId112"/>
    <p:sldId id="297" r:id="rId113"/>
    <p:sldId id="295" r:id="rId114"/>
    <p:sldId id="595" r:id="rId115"/>
    <p:sldId id="597" r:id="rId116"/>
    <p:sldId id="280" r:id="rId117"/>
    <p:sldId id="598" r:id="rId118"/>
    <p:sldId id="599" r:id="rId119"/>
    <p:sldId id="600" r:id="rId120"/>
    <p:sldId id="601" r:id="rId121"/>
    <p:sldId id="529" r:id="rId122"/>
    <p:sldId id="530" r:id="rId123"/>
    <p:sldId id="531" r:id="rId124"/>
    <p:sldId id="534" r:id="rId125"/>
    <p:sldId id="532" r:id="rId126"/>
    <p:sldId id="533" r:id="rId127"/>
    <p:sldId id="536" r:id="rId128"/>
    <p:sldId id="553" r:id="rId129"/>
    <p:sldId id="527" r:id="rId130"/>
    <p:sldId id="329" r:id="rId131"/>
    <p:sldId id="585" r:id="rId132"/>
    <p:sldId id="388" r:id="rId133"/>
    <p:sldId id="333" r:id="rId134"/>
    <p:sldId id="389" r:id="rId13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 autoAdjust="0"/>
    <p:restoredTop sz="82597"/>
  </p:normalViewPr>
  <p:slideViewPr>
    <p:cSldViewPr snapToGrid="0" snapToObjects="1">
      <p:cViewPr varScale="1">
        <p:scale>
          <a:sx n="103" d="100"/>
          <a:sy n="103" d="100"/>
        </p:scale>
        <p:origin x="10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presProps" Target="presProps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viewProps" Target="view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5CC47-4B27-BB4C-B96C-BA99E6DF251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000423-D95D-CA48-BF55-FD2B5210AAD8}">
      <dgm:prSet phldrT="[Text]"/>
      <dgm:spPr/>
      <dgm:t>
        <a:bodyPr/>
        <a:lstStyle/>
        <a:p>
          <a:r>
            <a:rPr lang="en-US" dirty="0"/>
            <a:t>Apply Strategy</a:t>
          </a:r>
        </a:p>
      </dgm:t>
    </dgm:pt>
    <dgm:pt modelId="{2250BBA8-D49A-AE43-819D-801A803E79F8}" type="parTrans" cxnId="{0A7A7B98-CE9C-4D45-A4A1-76482DF73AE5}">
      <dgm:prSet/>
      <dgm:spPr/>
      <dgm:t>
        <a:bodyPr/>
        <a:lstStyle/>
        <a:p>
          <a:endParaRPr lang="en-US"/>
        </a:p>
      </dgm:t>
    </dgm:pt>
    <dgm:pt modelId="{CB2C2671-7069-C54D-8C32-05EEF2F04894}" type="sibTrans" cxnId="{0A7A7B98-CE9C-4D45-A4A1-76482DF73AE5}">
      <dgm:prSet/>
      <dgm:spPr/>
      <dgm:t>
        <a:bodyPr/>
        <a:lstStyle/>
        <a:p>
          <a:endParaRPr lang="en-US"/>
        </a:p>
      </dgm:t>
    </dgm:pt>
    <dgm:pt modelId="{FC48C291-BC3A-D949-A258-2C4E68FF4515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23940AAC-5255-644D-9D48-788F3F40EEEE}" type="parTrans" cxnId="{DC29D568-75AC-7A41-BC21-18BB18713421}">
      <dgm:prSet/>
      <dgm:spPr/>
      <dgm:t>
        <a:bodyPr/>
        <a:lstStyle/>
        <a:p>
          <a:endParaRPr lang="en-US"/>
        </a:p>
      </dgm:t>
    </dgm:pt>
    <dgm:pt modelId="{E46A8FEC-F20A-8B4C-89AE-59742A9E5AD4}" type="sibTrans" cxnId="{DC29D568-75AC-7A41-BC21-18BB18713421}">
      <dgm:prSet/>
      <dgm:spPr/>
      <dgm:t>
        <a:bodyPr/>
        <a:lstStyle/>
        <a:p>
          <a:endParaRPr lang="en-US"/>
        </a:p>
      </dgm:t>
    </dgm:pt>
    <dgm:pt modelId="{82F145AA-4FFA-1748-89BF-9FB409A8F594}">
      <dgm:prSet phldrT="[Text]"/>
      <dgm:spPr/>
      <dgm:t>
        <a:bodyPr/>
        <a:lstStyle/>
        <a:p>
          <a:r>
            <a:rPr lang="en-US" dirty="0"/>
            <a:t>Test Model</a:t>
          </a:r>
        </a:p>
      </dgm:t>
    </dgm:pt>
    <dgm:pt modelId="{5F817729-238D-1E4C-B442-E3DE2AFDF303}" type="parTrans" cxnId="{E1ADE4B1-5AA1-9649-A679-B962670E7D8C}">
      <dgm:prSet/>
      <dgm:spPr/>
      <dgm:t>
        <a:bodyPr/>
        <a:lstStyle/>
        <a:p>
          <a:endParaRPr lang="en-US"/>
        </a:p>
      </dgm:t>
    </dgm:pt>
    <dgm:pt modelId="{61FBEC17-63B7-214F-95B4-D596AEC8DDA7}" type="sibTrans" cxnId="{E1ADE4B1-5AA1-9649-A679-B962670E7D8C}">
      <dgm:prSet/>
      <dgm:spPr/>
      <dgm:t>
        <a:bodyPr/>
        <a:lstStyle/>
        <a:p>
          <a:endParaRPr lang="en-US"/>
        </a:p>
      </dgm:t>
    </dgm:pt>
    <dgm:pt modelId="{85C8CA69-FDB4-8449-A948-C4BE918A5A35}">
      <dgm:prSet phldrT="[Text]"/>
      <dgm:spPr/>
      <dgm:t>
        <a:bodyPr/>
        <a:lstStyle/>
        <a:p>
          <a:r>
            <a:rPr lang="en-US" dirty="0"/>
            <a:t>Improve Strategy </a:t>
          </a:r>
        </a:p>
      </dgm:t>
    </dgm:pt>
    <dgm:pt modelId="{D9441092-056D-D947-9F9F-3B3C121F24E7}" type="parTrans" cxnId="{6BEE39D6-6F71-974E-8CAE-7A144DE8FCA8}">
      <dgm:prSet/>
      <dgm:spPr/>
      <dgm:t>
        <a:bodyPr/>
        <a:lstStyle/>
        <a:p>
          <a:endParaRPr lang="en-US"/>
        </a:p>
      </dgm:t>
    </dgm:pt>
    <dgm:pt modelId="{67A72051-34DC-7E48-AB20-68C12F4B42B6}" type="sibTrans" cxnId="{6BEE39D6-6F71-974E-8CAE-7A144DE8FCA8}">
      <dgm:prSet/>
      <dgm:spPr/>
      <dgm:t>
        <a:bodyPr/>
        <a:lstStyle/>
        <a:p>
          <a:endParaRPr lang="en-US"/>
        </a:p>
      </dgm:t>
    </dgm:pt>
    <dgm:pt modelId="{F0638D91-E233-4642-8A4D-E0A7BC8E2627}">
      <dgm:prSet phldrT="[Text]"/>
      <dgm:spPr/>
      <dgm:t>
        <a:bodyPr/>
        <a:lstStyle/>
        <a:p>
          <a:r>
            <a:rPr lang="en-US" dirty="0"/>
            <a:t>Satisfied?</a:t>
          </a:r>
        </a:p>
      </dgm:t>
    </dgm:pt>
    <dgm:pt modelId="{B7E5D2A9-31A7-424C-81A9-0959C51BC941}" type="parTrans" cxnId="{EB3E8774-43ED-AE45-A93A-8D68D07DF302}">
      <dgm:prSet/>
      <dgm:spPr/>
      <dgm:t>
        <a:bodyPr/>
        <a:lstStyle/>
        <a:p>
          <a:endParaRPr lang="en-US"/>
        </a:p>
      </dgm:t>
    </dgm:pt>
    <dgm:pt modelId="{DC0A11AF-4C29-7D49-B6C9-DC5DDB211803}" type="sibTrans" cxnId="{EB3E8774-43ED-AE45-A93A-8D68D07DF302}">
      <dgm:prSet/>
      <dgm:spPr/>
      <dgm:t>
        <a:bodyPr/>
        <a:lstStyle/>
        <a:p>
          <a:endParaRPr lang="en-US"/>
        </a:p>
      </dgm:t>
    </dgm:pt>
    <dgm:pt modelId="{A1793353-DD6F-4F47-991D-8EEBF17820DE}">
      <dgm:prSet phldrT="[Text]"/>
      <dgm:spPr/>
      <dgm:t>
        <a:bodyPr/>
        <a:lstStyle/>
        <a:p>
          <a:r>
            <a:rPr lang="en-US" dirty="0"/>
            <a:t>Select ML Strategy </a:t>
          </a:r>
        </a:p>
      </dgm:t>
    </dgm:pt>
    <dgm:pt modelId="{F8AAB094-9580-6A45-A515-C54674378872}" type="parTrans" cxnId="{CA21DF4D-27D5-594E-819D-8E3013EB04C7}">
      <dgm:prSet/>
      <dgm:spPr/>
      <dgm:t>
        <a:bodyPr/>
        <a:lstStyle/>
        <a:p>
          <a:endParaRPr lang="en-US"/>
        </a:p>
      </dgm:t>
    </dgm:pt>
    <dgm:pt modelId="{1D44FEC9-1DE9-2544-864F-27952A8AB746}" type="sibTrans" cxnId="{CA21DF4D-27D5-594E-819D-8E3013EB04C7}">
      <dgm:prSet/>
      <dgm:spPr/>
      <dgm:t>
        <a:bodyPr/>
        <a:lstStyle/>
        <a:p>
          <a:endParaRPr lang="en-US"/>
        </a:p>
      </dgm:t>
    </dgm:pt>
    <dgm:pt modelId="{C6D93BEB-0AC6-9541-ABBF-21D739BB7480}" type="pres">
      <dgm:prSet presAssocID="{6445CC47-4B27-BB4C-B96C-BA99E6DF2516}" presName="cycle" presStyleCnt="0">
        <dgm:presLayoutVars>
          <dgm:dir/>
          <dgm:resizeHandles val="exact"/>
        </dgm:presLayoutVars>
      </dgm:prSet>
      <dgm:spPr/>
    </dgm:pt>
    <dgm:pt modelId="{8A92271C-FEA9-C340-A590-48B6E86C9C91}" type="pres">
      <dgm:prSet presAssocID="{6A000423-D95D-CA48-BF55-FD2B5210AAD8}" presName="node" presStyleLbl="node1" presStyleIdx="0" presStyleCnt="6">
        <dgm:presLayoutVars>
          <dgm:bulletEnabled val="1"/>
        </dgm:presLayoutVars>
      </dgm:prSet>
      <dgm:spPr/>
    </dgm:pt>
    <dgm:pt modelId="{F25C2C4C-457C-9D47-8257-92CF8ED599F8}" type="pres">
      <dgm:prSet presAssocID="{CB2C2671-7069-C54D-8C32-05EEF2F04894}" presName="sibTrans" presStyleLbl="sibTrans2D1" presStyleIdx="0" presStyleCnt="6"/>
      <dgm:spPr/>
    </dgm:pt>
    <dgm:pt modelId="{1863ED1A-B70A-174C-A085-572B2DFCFD94}" type="pres">
      <dgm:prSet presAssocID="{CB2C2671-7069-C54D-8C32-05EEF2F04894}" presName="connectorText" presStyleLbl="sibTrans2D1" presStyleIdx="0" presStyleCnt="6"/>
      <dgm:spPr/>
    </dgm:pt>
    <dgm:pt modelId="{E6C8F69E-2CE6-2A4D-BF18-57A34F97567E}" type="pres">
      <dgm:prSet presAssocID="{FC48C291-BC3A-D949-A258-2C4E68FF4515}" presName="node" presStyleLbl="node1" presStyleIdx="1" presStyleCnt="6">
        <dgm:presLayoutVars>
          <dgm:bulletEnabled val="1"/>
        </dgm:presLayoutVars>
      </dgm:prSet>
      <dgm:spPr/>
    </dgm:pt>
    <dgm:pt modelId="{630E79E0-CF4D-9749-B901-7C5013FD7A7F}" type="pres">
      <dgm:prSet presAssocID="{E46A8FEC-F20A-8B4C-89AE-59742A9E5AD4}" presName="sibTrans" presStyleLbl="sibTrans2D1" presStyleIdx="1" presStyleCnt="6"/>
      <dgm:spPr/>
    </dgm:pt>
    <dgm:pt modelId="{12E50FD7-5DA4-3347-B52C-E2F982EFDB19}" type="pres">
      <dgm:prSet presAssocID="{E46A8FEC-F20A-8B4C-89AE-59742A9E5AD4}" presName="connectorText" presStyleLbl="sibTrans2D1" presStyleIdx="1" presStyleCnt="6"/>
      <dgm:spPr/>
    </dgm:pt>
    <dgm:pt modelId="{677592CE-2B5B-BA41-9F05-C0CF6BBB1558}" type="pres">
      <dgm:prSet presAssocID="{82F145AA-4FFA-1748-89BF-9FB409A8F594}" presName="node" presStyleLbl="node1" presStyleIdx="2" presStyleCnt="6">
        <dgm:presLayoutVars>
          <dgm:bulletEnabled val="1"/>
        </dgm:presLayoutVars>
      </dgm:prSet>
      <dgm:spPr/>
    </dgm:pt>
    <dgm:pt modelId="{A3B43A19-0FE1-B44B-A15C-557D239E56DF}" type="pres">
      <dgm:prSet presAssocID="{61FBEC17-63B7-214F-95B4-D596AEC8DDA7}" presName="sibTrans" presStyleLbl="sibTrans2D1" presStyleIdx="2" presStyleCnt="6"/>
      <dgm:spPr/>
    </dgm:pt>
    <dgm:pt modelId="{202B3627-F910-DE45-BD94-AFAFBA49EBC1}" type="pres">
      <dgm:prSet presAssocID="{61FBEC17-63B7-214F-95B4-D596AEC8DDA7}" presName="connectorText" presStyleLbl="sibTrans2D1" presStyleIdx="2" presStyleCnt="6"/>
      <dgm:spPr/>
    </dgm:pt>
    <dgm:pt modelId="{93738D9E-E1D7-A54C-B008-C3E84875EB08}" type="pres">
      <dgm:prSet presAssocID="{85C8CA69-FDB4-8449-A948-C4BE918A5A35}" presName="node" presStyleLbl="node1" presStyleIdx="3" presStyleCnt="6">
        <dgm:presLayoutVars>
          <dgm:bulletEnabled val="1"/>
        </dgm:presLayoutVars>
      </dgm:prSet>
      <dgm:spPr/>
    </dgm:pt>
    <dgm:pt modelId="{2A95D806-373B-3040-9192-ADE93BBA8310}" type="pres">
      <dgm:prSet presAssocID="{67A72051-34DC-7E48-AB20-68C12F4B42B6}" presName="sibTrans" presStyleLbl="sibTrans2D1" presStyleIdx="3" presStyleCnt="6"/>
      <dgm:spPr/>
    </dgm:pt>
    <dgm:pt modelId="{9F4D282F-7EEE-9240-A8A2-0EC052BEFA1F}" type="pres">
      <dgm:prSet presAssocID="{67A72051-34DC-7E48-AB20-68C12F4B42B6}" presName="connectorText" presStyleLbl="sibTrans2D1" presStyleIdx="3" presStyleCnt="6"/>
      <dgm:spPr/>
    </dgm:pt>
    <dgm:pt modelId="{52997AEF-8A21-F746-9582-665683F24AB9}" type="pres">
      <dgm:prSet presAssocID="{F0638D91-E233-4642-8A4D-E0A7BC8E2627}" presName="node" presStyleLbl="node1" presStyleIdx="4" presStyleCnt="6">
        <dgm:presLayoutVars>
          <dgm:bulletEnabled val="1"/>
        </dgm:presLayoutVars>
      </dgm:prSet>
      <dgm:spPr/>
    </dgm:pt>
    <dgm:pt modelId="{E1767155-F874-844D-BD58-061B34CCEAEA}" type="pres">
      <dgm:prSet presAssocID="{DC0A11AF-4C29-7D49-B6C9-DC5DDB211803}" presName="sibTrans" presStyleLbl="sibTrans2D1" presStyleIdx="4" presStyleCnt="6"/>
      <dgm:spPr/>
    </dgm:pt>
    <dgm:pt modelId="{85077209-79BC-F643-8999-D5FA2AF14745}" type="pres">
      <dgm:prSet presAssocID="{DC0A11AF-4C29-7D49-B6C9-DC5DDB211803}" presName="connectorText" presStyleLbl="sibTrans2D1" presStyleIdx="4" presStyleCnt="6"/>
      <dgm:spPr/>
    </dgm:pt>
    <dgm:pt modelId="{B1E71BA9-91B0-B644-A7D3-68DE7453B6FF}" type="pres">
      <dgm:prSet presAssocID="{A1793353-DD6F-4F47-991D-8EEBF17820DE}" presName="node" presStyleLbl="node1" presStyleIdx="5" presStyleCnt="6">
        <dgm:presLayoutVars>
          <dgm:bulletEnabled val="1"/>
        </dgm:presLayoutVars>
      </dgm:prSet>
      <dgm:spPr/>
    </dgm:pt>
    <dgm:pt modelId="{ECDB5218-0F3C-C840-B1FF-CE7FB19E671C}" type="pres">
      <dgm:prSet presAssocID="{1D44FEC9-1DE9-2544-864F-27952A8AB746}" presName="sibTrans" presStyleLbl="sibTrans2D1" presStyleIdx="5" presStyleCnt="6"/>
      <dgm:spPr/>
    </dgm:pt>
    <dgm:pt modelId="{F44FE137-C9F8-1645-9851-F46916037A61}" type="pres">
      <dgm:prSet presAssocID="{1D44FEC9-1DE9-2544-864F-27952A8AB746}" presName="connectorText" presStyleLbl="sibTrans2D1" presStyleIdx="5" presStyleCnt="6"/>
      <dgm:spPr/>
    </dgm:pt>
  </dgm:ptLst>
  <dgm:cxnLst>
    <dgm:cxn modelId="{E1E4A905-FC71-4A40-9AF8-C9094FA89E8B}" type="presOf" srcId="{CB2C2671-7069-C54D-8C32-05EEF2F04894}" destId="{F25C2C4C-457C-9D47-8257-92CF8ED599F8}" srcOrd="0" destOrd="0" presId="urn:microsoft.com/office/officeart/2005/8/layout/cycle2"/>
    <dgm:cxn modelId="{059ECF11-92C9-D749-81DD-1CC2D68FDDCF}" type="presOf" srcId="{67A72051-34DC-7E48-AB20-68C12F4B42B6}" destId="{9F4D282F-7EEE-9240-A8A2-0EC052BEFA1F}" srcOrd="1" destOrd="0" presId="urn:microsoft.com/office/officeart/2005/8/layout/cycle2"/>
    <dgm:cxn modelId="{9A72921B-7DDA-B746-A5F1-A1FD968E6205}" type="presOf" srcId="{85C8CA69-FDB4-8449-A948-C4BE918A5A35}" destId="{93738D9E-E1D7-A54C-B008-C3E84875EB08}" srcOrd="0" destOrd="0" presId="urn:microsoft.com/office/officeart/2005/8/layout/cycle2"/>
    <dgm:cxn modelId="{C8244A2D-8B5A-5242-8EC9-A111B7929B18}" type="presOf" srcId="{6A000423-D95D-CA48-BF55-FD2B5210AAD8}" destId="{8A92271C-FEA9-C340-A590-48B6E86C9C91}" srcOrd="0" destOrd="0" presId="urn:microsoft.com/office/officeart/2005/8/layout/cycle2"/>
    <dgm:cxn modelId="{6074622F-5AF9-5D4E-A366-B9252FFEECC2}" type="presOf" srcId="{1D44FEC9-1DE9-2544-864F-27952A8AB746}" destId="{F44FE137-C9F8-1645-9851-F46916037A61}" srcOrd="1" destOrd="0" presId="urn:microsoft.com/office/officeart/2005/8/layout/cycle2"/>
    <dgm:cxn modelId="{21CAC246-8014-A447-8902-4AC57AC43808}" type="presOf" srcId="{61FBEC17-63B7-214F-95B4-D596AEC8DDA7}" destId="{A3B43A19-0FE1-B44B-A15C-557D239E56DF}" srcOrd="0" destOrd="0" presId="urn:microsoft.com/office/officeart/2005/8/layout/cycle2"/>
    <dgm:cxn modelId="{CA21DF4D-27D5-594E-819D-8E3013EB04C7}" srcId="{6445CC47-4B27-BB4C-B96C-BA99E6DF2516}" destId="{A1793353-DD6F-4F47-991D-8EEBF17820DE}" srcOrd="5" destOrd="0" parTransId="{F8AAB094-9580-6A45-A515-C54674378872}" sibTransId="{1D44FEC9-1DE9-2544-864F-27952A8AB746}"/>
    <dgm:cxn modelId="{C5716559-FADF-CF42-B618-F46F6992DB5A}" type="presOf" srcId="{E46A8FEC-F20A-8B4C-89AE-59742A9E5AD4}" destId="{630E79E0-CF4D-9749-B901-7C5013FD7A7F}" srcOrd="0" destOrd="0" presId="urn:microsoft.com/office/officeart/2005/8/layout/cycle2"/>
    <dgm:cxn modelId="{14D08D5D-4953-2542-83C0-41E973AFACBD}" type="presOf" srcId="{CB2C2671-7069-C54D-8C32-05EEF2F04894}" destId="{1863ED1A-B70A-174C-A085-572B2DFCFD94}" srcOrd="1" destOrd="0" presId="urn:microsoft.com/office/officeart/2005/8/layout/cycle2"/>
    <dgm:cxn modelId="{DC29D568-75AC-7A41-BC21-18BB18713421}" srcId="{6445CC47-4B27-BB4C-B96C-BA99E6DF2516}" destId="{FC48C291-BC3A-D949-A258-2C4E68FF4515}" srcOrd="1" destOrd="0" parTransId="{23940AAC-5255-644D-9D48-788F3F40EEEE}" sibTransId="{E46A8FEC-F20A-8B4C-89AE-59742A9E5AD4}"/>
    <dgm:cxn modelId="{EB3E8774-43ED-AE45-A93A-8D68D07DF302}" srcId="{6445CC47-4B27-BB4C-B96C-BA99E6DF2516}" destId="{F0638D91-E233-4642-8A4D-E0A7BC8E2627}" srcOrd="4" destOrd="0" parTransId="{B7E5D2A9-31A7-424C-81A9-0959C51BC941}" sibTransId="{DC0A11AF-4C29-7D49-B6C9-DC5DDB211803}"/>
    <dgm:cxn modelId="{89F6908C-9368-F34E-82FB-742B200D09A5}" type="presOf" srcId="{FC48C291-BC3A-D949-A258-2C4E68FF4515}" destId="{E6C8F69E-2CE6-2A4D-BF18-57A34F97567E}" srcOrd="0" destOrd="0" presId="urn:microsoft.com/office/officeart/2005/8/layout/cycle2"/>
    <dgm:cxn modelId="{0A7A7B98-CE9C-4D45-A4A1-76482DF73AE5}" srcId="{6445CC47-4B27-BB4C-B96C-BA99E6DF2516}" destId="{6A000423-D95D-CA48-BF55-FD2B5210AAD8}" srcOrd="0" destOrd="0" parTransId="{2250BBA8-D49A-AE43-819D-801A803E79F8}" sibTransId="{CB2C2671-7069-C54D-8C32-05EEF2F04894}"/>
    <dgm:cxn modelId="{DCFADA9B-5D06-1C4E-8253-93064D81906B}" type="presOf" srcId="{67A72051-34DC-7E48-AB20-68C12F4B42B6}" destId="{2A95D806-373B-3040-9192-ADE93BBA8310}" srcOrd="0" destOrd="0" presId="urn:microsoft.com/office/officeart/2005/8/layout/cycle2"/>
    <dgm:cxn modelId="{0B75A2AB-24F6-524E-A4FF-617E42DE17F3}" type="presOf" srcId="{82F145AA-4FFA-1748-89BF-9FB409A8F594}" destId="{677592CE-2B5B-BA41-9F05-C0CF6BBB1558}" srcOrd="0" destOrd="0" presId="urn:microsoft.com/office/officeart/2005/8/layout/cycle2"/>
    <dgm:cxn modelId="{F9F4B8AF-0253-5C4B-9DFC-A00730C0C9F0}" type="presOf" srcId="{DC0A11AF-4C29-7D49-B6C9-DC5DDB211803}" destId="{85077209-79BC-F643-8999-D5FA2AF14745}" srcOrd="1" destOrd="0" presId="urn:microsoft.com/office/officeart/2005/8/layout/cycle2"/>
    <dgm:cxn modelId="{E89D80B1-584D-744B-A12D-CC03AF6C8CCF}" type="presOf" srcId="{1D44FEC9-1DE9-2544-864F-27952A8AB746}" destId="{ECDB5218-0F3C-C840-B1FF-CE7FB19E671C}" srcOrd="0" destOrd="0" presId="urn:microsoft.com/office/officeart/2005/8/layout/cycle2"/>
    <dgm:cxn modelId="{E1ADE4B1-5AA1-9649-A679-B962670E7D8C}" srcId="{6445CC47-4B27-BB4C-B96C-BA99E6DF2516}" destId="{82F145AA-4FFA-1748-89BF-9FB409A8F594}" srcOrd="2" destOrd="0" parTransId="{5F817729-238D-1E4C-B442-E3DE2AFDF303}" sibTransId="{61FBEC17-63B7-214F-95B4-D596AEC8DDA7}"/>
    <dgm:cxn modelId="{34A260B4-0C1D-FF42-A9E1-9380F8D6D866}" type="presOf" srcId="{A1793353-DD6F-4F47-991D-8EEBF17820DE}" destId="{B1E71BA9-91B0-B644-A7D3-68DE7453B6FF}" srcOrd="0" destOrd="0" presId="urn:microsoft.com/office/officeart/2005/8/layout/cycle2"/>
    <dgm:cxn modelId="{44408CB6-6E35-4A4C-AC7D-6674514ED549}" type="presOf" srcId="{61FBEC17-63B7-214F-95B4-D596AEC8DDA7}" destId="{202B3627-F910-DE45-BD94-AFAFBA49EBC1}" srcOrd="1" destOrd="0" presId="urn:microsoft.com/office/officeart/2005/8/layout/cycle2"/>
    <dgm:cxn modelId="{6BEE39D6-6F71-974E-8CAE-7A144DE8FCA8}" srcId="{6445CC47-4B27-BB4C-B96C-BA99E6DF2516}" destId="{85C8CA69-FDB4-8449-A948-C4BE918A5A35}" srcOrd="3" destOrd="0" parTransId="{D9441092-056D-D947-9F9F-3B3C121F24E7}" sibTransId="{67A72051-34DC-7E48-AB20-68C12F4B42B6}"/>
    <dgm:cxn modelId="{A7A32AD9-2C21-9C4A-BEFE-50506EC9D4DC}" type="presOf" srcId="{E46A8FEC-F20A-8B4C-89AE-59742A9E5AD4}" destId="{12E50FD7-5DA4-3347-B52C-E2F982EFDB19}" srcOrd="1" destOrd="0" presId="urn:microsoft.com/office/officeart/2005/8/layout/cycle2"/>
    <dgm:cxn modelId="{FBB825EB-864B-E149-987C-F096B73835F5}" type="presOf" srcId="{F0638D91-E233-4642-8A4D-E0A7BC8E2627}" destId="{52997AEF-8A21-F746-9582-665683F24AB9}" srcOrd="0" destOrd="0" presId="urn:microsoft.com/office/officeart/2005/8/layout/cycle2"/>
    <dgm:cxn modelId="{BF6E75EB-FFD3-5041-833D-C0C5DFB99AE8}" type="presOf" srcId="{6445CC47-4B27-BB4C-B96C-BA99E6DF2516}" destId="{C6D93BEB-0AC6-9541-ABBF-21D739BB7480}" srcOrd="0" destOrd="0" presId="urn:microsoft.com/office/officeart/2005/8/layout/cycle2"/>
    <dgm:cxn modelId="{04584BFC-7914-CD42-825E-993C5366E835}" type="presOf" srcId="{DC0A11AF-4C29-7D49-B6C9-DC5DDB211803}" destId="{E1767155-F874-844D-BD58-061B34CCEAEA}" srcOrd="0" destOrd="0" presId="urn:microsoft.com/office/officeart/2005/8/layout/cycle2"/>
    <dgm:cxn modelId="{39F3FAD5-CDD1-EF47-BB05-E96527759A16}" type="presParOf" srcId="{C6D93BEB-0AC6-9541-ABBF-21D739BB7480}" destId="{8A92271C-FEA9-C340-A590-48B6E86C9C91}" srcOrd="0" destOrd="0" presId="urn:microsoft.com/office/officeart/2005/8/layout/cycle2"/>
    <dgm:cxn modelId="{C2072FD3-85C7-7846-A4B8-BC6EC0362D67}" type="presParOf" srcId="{C6D93BEB-0AC6-9541-ABBF-21D739BB7480}" destId="{F25C2C4C-457C-9D47-8257-92CF8ED599F8}" srcOrd="1" destOrd="0" presId="urn:microsoft.com/office/officeart/2005/8/layout/cycle2"/>
    <dgm:cxn modelId="{4D1E9140-66E6-9E48-901B-53DB0BC6DE9A}" type="presParOf" srcId="{F25C2C4C-457C-9D47-8257-92CF8ED599F8}" destId="{1863ED1A-B70A-174C-A085-572B2DFCFD94}" srcOrd="0" destOrd="0" presId="urn:microsoft.com/office/officeart/2005/8/layout/cycle2"/>
    <dgm:cxn modelId="{005F6823-E149-B545-89DB-3FB4DBF9A224}" type="presParOf" srcId="{C6D93BEB-0AC6-9541-ABBF-21D739BB7480}" destId="{E6C8F69E-2CE6-2A4D-BF18-57A34F97567E}" srcOrd="2" destOrd="0" presId="urn:microsoft.com/office/officeart/2005/8/layout/cycle2"/>
    <dgm:cxn modelId="{88EC2349-2731-3F4B-9B43-16AADDC6BDA1}" type="presParOf" srcId="{C6D93BEB-0AC6-9541-ABBF-21D739BB7480}" destId="{630E79E0-CF4D-9749-B901-7C5013FD7A7F}" srcOrd="3" destOrd="0" presId="urn:microsoft.com/office/officeart/2005/8/layout/cycle2"/>
    <dgm:cxn modelId="{FA952F9D-8610-5844-94A0-D9B80822D23C}" type="presParOf" srcId="{630E79E0-CF4D-9749-B901-7C5013FD7A7F}" destId="{12E50FD7-5DA4-3347-B52C-E2F982EFDB19}" srcOrd="0" destOrd="0" presId="urn:microsoft.com/office/officeart/2005/8/layout/cycle2"/>
    <dgm:cxn modelId="{8BE898E3-9FC3-5741-B46E-CDA8086D841E}" type="presParOf" srcId="{C6D93BEB-0AC6-9541-ABBF-21D739BB7480}" destId="{677592CE-2B5B-BA41-9F05-C0CF6BBB1558}" srcOrd="4" destOrd="0" presId="urn:microsoft.com/office/officeart/2005/8/layout/cycle2"/>
    <dgm:cxn modelId="{D3DDEBB8-C6BB-354F-AC9E-2FBFAAF69ADE}" type="presParOf" srcId="{C6D93BEB-0AC6-9541-ABBF-21D739BB7480}" destId="{A3B43A19-0FE1-B44B-A15C-557D239E56DF}" srcOrd="5" destOrd="0" presId="urn:microsoft.com/office/officeart/2005/8/layout/cycle2"/>
    <dgm:cxn modelId="{DCA7D65E-C173-1E40-9A97-1E43081B6398}" type="presParOf" srcId="{A3B43A19-0FE1-B44B-A15C-557D239E56DF}" destId="{202B3627-F910-DE45-BD94-AFAFBA49EBC1}" srcOrd="0" destOrd="0" presId="urn:microsoft.com/office/officeart/2005/8/layout/cycle2"/>
    <dgm:cxn modelId="{47BA2B24-2CBB-7449-8169-735BB8EFC1CF}" type="presParOf" srcId="{C6D93BEB-0AC6-9541-ABBF-21D739BB7480}" destId="{93738D9E-E1D7-A54C-B008-C3E84875EB08}" srcOrd="6" destOrd="0" presId="urn:microsoft.com/office/officeart/2005/8/layout/cycle2"/>
    <dgm:cxn modelId="{BEF4F1A7-A7E2-D74F-9D45-804B933E25CD}" type="presParOf" srcId="{C6D93BEB-0AC6-9541-ABBF-21D739BB7480}" destId="{2A95D806-373B-3040-9192-ADE93BBA8310}" srcOrd="7" destOrd="0" presId="urn:microsoft.com/office/officeart/2005/8/layout/cycle2"/>
    <dgm:cxn modelId="{C44FF5FB-6EA7-2247-82AA-576BAA0BFDAB}" type="presParOf" srcId="{2A95D806-373B-3040-9192-ADE93BBA8310}" destId="{9F4D282F-7EEE-9240-A8A2-0EC052BEFA1F}" srcOrd="0" destOrd="0" presId="urn:microsoft.com/office/officeart/2005/8/layout/cycle2"/>
    <dgm:cxn modelId="{D7D6FD7A-A9A1-0548-BDDA-704799E20B78}" type="presParOf" srcId="{C6D93BEB-0AC6-9541-ABBF-21D739BB7480}" destId="{52997AEF-8A21-F746-9582-665683F24AB9}" srcOrd="8" destOrd="0" presId="urn:microsoft.com/office/officeart/2005/8/layout/cycle2"/>
    <dgm:cxn modelId="{26E4FD01-CBCE-1A45-A992-66CD70A70DF4}" type="presParOf" srcId="{C6D93BEB-0AC6-9541-ABBF-21D739BB7480}" destId="{E1767155-F874-844D-BD58-061B34CCEAEA}" srcOrd="9" destOrd="0" presId="urn:microsoft.com/office/officeart/2005/8/layout/cycle2"/>
    <dgm:cxn modelId="{C13E1065-0A79-D143-9259-F27580679F4C}" type="presParOf" srcId="{E1767155-F874-844D-BD58-061B34CCEAEA}" destId="{85077209-79BC-F643-8999-D5FA2AF14745}" srcOrd="0" destOrd="0" presId="urn:microsoft.com/office/officeart/2005/8/layout/cycle2"/>
    <dgm:cxn modelId="{8CD2943A-6C51-5B41-871D-3E47368F53A4}" type="presParOf" srcId="{C6D93BEB-0AC6-9541-ABBF-21D739BB7480}" destId="{B1E71BA9-91B0-B644-A7D3-68DE7453B6FF}" srcOrd="10" destOrd="0" presId="urn:microsoft.com/office/officeart/2005/8/layout/cycle2"/>
    <dgm:cxn modelId="{E820CDFB-5616-434A-9E3C-3B797CE4EDBF}" type="presParOf" srcId="{C6D93BEB-0AC6-9541-ABBF-21D739BB7480}" destId="{ECDB5218-0F3C-C840-B1FF-CE7FB19E671C}" srcOrd="11" destOrd="0" presId="urn:microsoft.com/office/officeart/2005/8/layout/cycle2"/>
    <dgm:cxn modelId="{6172F89D-3AAB-E44E-A0A6-17574D90C0A7}" type="presParOf" srcId="{ECDB5218-0F3C-C840-B1FF-CE7FB19E671C}" destId="{F44FE137-C9F8-1645-9851-F46916037A6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2271C-FEA9-C340-A590-48B6E86C9C91}">
      <dsp:nvSpPr>
        <dsp:cNvPr id="0" name=""/>
        <dsp:cNvSpPr/>
      </dsp:nvSpPr>
      <dsp:spPr>
        <a:xfrm>
          <a:off x="2902647" y="143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Strategy</a:t>
          </a:r>
        </a:p>
      </dsp:txBody>
      <dsp:txXfrm>
        <a:off x="3086105" y="184889"/>
        <a:ext cx="885814" cy="885814"/>
      </dsp:txXfrm>
    </dsp:sp>
    <dsp:sp modelId="{F25C2C4C-457C-9D47-8257-92CF8ED599F8}">
      <dsp:nvSpPr>
        <dsp:cNvPr id="0" name=""/>
        <dsp:cNvSpPr/>
      </dsp:nvSpPr>
      <dsp:spPr>
        <a:xfrm rot="1800000">
          <a:off x="4168648" y="881611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175325" y="941250"/>
        <a:ext cx="232590" cy="253678"/>
      </dsp:txXfrm>
    </dsp:sp>
    <dsp:sp modelId="{E6C8F69E-2CE6-2A4D-BF18-57A34F97567E}">
      <dsp:nvSpPr>
        <dsp:cNvPr id="0" name=""/>
        <dsp:cNvSpPr/>
      </dsp:nvSpPr>
      <dsp:spPr>
        <a:xfrm>
          <a:off x="4530479" y="94126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Model</a:t>
          </a:r>
        </a:p>
      </dsp:txBody>
      <dsp:txXfrm>
        <a:off x="4713937" y="1124719"/>
        <a:ext cx="885814" cy="885814"/>
      </dsp:txXfrm>
    </dsp:sp>
    <dsp:sp modelId="{630E79E0-CF4D-9749-B901-7C5013FD7A7F}">
      <dsp:nvSpPr>
        <dsp:cNvPr id="0" name=""/>
        <dsp:cNvSpPr/>
      </dsp:nvSpPr>
      <dsp:spPr>
        <a:xfrm rot="5400000">
          <a:off x="4990709" y="2286653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040550" y="2321371"/>
        <a:ext cx="232590" cy="253678"/>
      </dsp:txXfrm>
    </dsp:sp>
    <dsp:sp modelId="{677592CE-2B5B-BA41-9F05-C0CF6BBB1558}">
      <dsp:nvSpPr>
        <dsp:cNvPr id="0" name=""/>
        <dsp:cNvSpPr/>
      </dsp:nvSpPr>
      <dsp:spPr>
        <a:xfrm>
          <a:off x="4530479" y="282092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Model</a:t>
          </a:r>
        </a:p>
      </dsp:txBody>
      <dsp:txXfrm>
        <a:off x="4713937" y="3004378"/>
        <a:ext cx="885814" cy="885814"/>
      </dsp:txXfrm>
    </dsp:sp>
    <dsp:sp modelId="{A3B43A19-0FE1-B44B-A15C-557D239E56DF}">
      <dsp:nvSpPr>
        <dsp:cNvPr id="0" name=""/>
        <dsp:cNvSpPr/>
      </dsp:nvSpPr>
      <dsp:spPr>
        <a:xfrm rot="9000000">
          <a:off x="4184936" y="3701100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277941" y="3760739"/>
        <a:ext cx="232590" cy="253678"/>
      </dsp:txXfrm>
    </dsp:sp>
    <dsp:sp modelId="{93738D9E-E1D7-A54C-B008-C3E84875EB08}">
      <dsp:nvSpPr>
        <dsp:cNvPr id="0" name=""/>
        <dsp:cNvSpPr/>
      </dsp:nvSpPr>
      <dsp:spPr>
        <a:xfrm>
          <a:off x="2902647" y="376075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 Strategy </a:t>
          </a:r>
        </a:p>
      </dsp:txBody>
      <dsp:txXfrm>
        <a:off x="3086105" y="3944208"/>
        <a:ext cx="885814" cy="885814"/>
      </dsp:txXfrm>
    </dsp:sp>
    <dsp:sp modelId="{2A95D806-373B-3040-9192-ADE93BBA8310}">
      <dsp:nvSpPr>
        <dsp:cNvPr id="0" name=""/>
        <dsp:cNvSpPr/>
      </dsp:nvSpPr>
      <dsp:spPr>
        <a:xfrm rot="12600000">
          <a:off x="2557104" y="3710504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650109" y="3819984"/>
        <a:ext cx="232590" cy="253678"/>
      </dsp:txXfrm>
    </dsp:sp>
    <dsp:sp modelId="{52997AEF-8A21-F746-9582-665683F24AB9}">
      <dsp:nvSpPr>
        <dsp:cNvPr id="0" name=""/>
        <dsp:cNvSpPr/>
      </dsp:nvSpPr>
      <dsp:spPr>
        <a:xfrm>
          <a:off x="1274814" y="282092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Satisfied?</a:t>
          </a:r>
        </a:p>
      </dsp:txBody>
      <dsp:txXfrm>
        <a:off x="1458272" y="3004378"/>
        <a:ext cx="885814" cy="885814"/>
      </dsp:txXfrm>
    </dsp:sp>
    <dsp:sp modelId="{E1767155-F874-844D-BD58-061B34CCEAEA}">
      <dsp:nvSpPr>
        <dsp:cNvPr id="0" name=""/>
        <dsp:cNvSpPr/>
      </dsp:nvSpPr>
      <dsp:spPr>
        <a:xfrm rot="16200000">
          <a:off x="1735043" y="2305461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784884" y="2439861"/>
        <a:ext cx="232590" cy="253678"/>
      </dsp:txXfrm>
    </dsp:sp>
    <dsp:sp modelId="{B1E71BA9-91B0-B644-A7D3-68DE7453B6FF}">
      <dsp:nvSpPr>
        <dsp:cNvPr id="0" name=""/>
        <dsp:cNvSpPr/>
      </dsp:nvSpPr>
      <dsp:spPr>
        <a:xfrm>
          <a:off x="1274814" y="94126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 ML Strategy </a:t>
          </a:r>
        </a:p>
      </dsp:txBody>
      <dsp:txXfrm>
        <a:off x="1458272" y="1124719"/>
        <a:ext cx="885814" cy="885814"/>
      </dsp:txXfrm>
    </dsp:sp>
    <dsp:sp modelId="{ECDB5218-0F3C-C840-B1FF-CE7FB19E671C}">
      <dsp:nvSpPr>
        <dsp:cNvPr id="0" name=""/>
        <dsp:cNvSpPr/>
      </dsp:nvSpPr>
      <dsp:spPr>
        <a:xfrm rot="19800000">
          <a:off x="2540815" y="891015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47492" y="1000495"/>
        <a:ext cx="232590" cy="253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21B2-F47C-5140-B62D-A148825BAF09}" type="datetimeFigureOut">
              <a:rPr lang="en-US" smtClean="0"/>
              <a:t>3/17/25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8AA55-68E1-A846-A976-61C40067A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01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EAF6-FC1E-104A-A99E-126F2213145A}" type="datetimeFigureOut">
              <a:rPr lang="en-US" smtClean="0"/>
              <a:t>3/17/25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C8A81-0EEA-C440-BAF0-F3164D4F1D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72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ervised_learning" TargetMode="External"/><Relationship Id="rId7" Type="http://schemas.openxmlformats.org/officeDocument/2006/relationships/hyperlink" Target="https://en.wikipedia.org/wiki/Unsupervised_learning#cite_note-JordanBishop2004-1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s" TargetMode="External"/><Relationship Id="rId5" Type="http://schemas.openxmlformats.org/officeDocument/2006/relationships/hyperlink" Target="https://en.wikipedia.org/wiki/Density_estimation" TargetMode="External"/><Relationship Id="rId4" Type="http://schemas.openxmlformats.org/officeDocument/2006/relationships/hyperlink" Target="https://en.wikipedia.org/wiki/Reinforcement_learning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rthogonal_basis_set" TargetMode="External"/><Relationship Id="rId3" Type="http://schemas.openxmlformats.org/officeDocument/2006/relationships/hyperlink" Target="https://en.wikipedia.org/wiki/Orthogonal_transformation" TargetMode="External"/><Relationship Id="rId7" Type="http://schemas.openxmlformats.org/officeDocument/2006/relationships/hyperlink" Target="https://en.wikipedia.org/wiki/Orthogonal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ariance" TargetMode="External"/><Relationship Id="rId5" Type="http://schemas.openxmlformats.org/officeDocument/2006/relationships/hyperlink" Target="https://en.wikipedia.org/wiki/Correlation_and_dependence" TargetMode="External"/><Relationship Id="rId4" Type="http://schemas.openxmlformats.org/officeDocument/2006/relationships/hyperlink" Target="https://en.wikipedia.org/wiki/Wikipedia:Please_clarify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ariance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tandard_deviations" TargetMode="External"/></Relationships>
</file>

<file path=ppt/notesSlides/_rels/notes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rthogonal_basis_set" TargetMode="External"/><Relationship Id="rId3" Type="http://schemas.openxmlformats.org/officeDocument/2006/relationships/hyperlink" Target="https://en.wikipedia.org/wiki/Orthogonal_transformation" TargetMode="External"/><Relationship Id="rId7" Type="http://schemas.openxmlformats.org/officeDocument/2006/relationships/hyperlink" Target="https://en.wikipedia.org/wiki/Orthogonal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ariance" TargetMode="External"/><Relationship Id="rId5" Type="http://schemas.openxmlformats.org/officeDocument/2006/relationships/hyperlink" Target="https://en.wikipedia.org/wiki/Correlation_and_dependence" TargetMode="External"/><Relationship Id="rId4" Type="http://schemas.openxmlformats.org/officeDocument/2006/relationships/hyperlink" Target="https://en.wikipedia.org/wiki/Wikipedia:Please_clarif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ining_se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ining_se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5592A0-1C3C-6D4B-8F73-4E2AD2E97A87}" type="slidenum">
              <a:rPr lang="en-US"/>
              <a:pPr/>
              <a:t>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8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to the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are </a:t>
            </a:r>
            <a:r>
              <a:rPr lang="it-IT" dirty="0" err="1"/>
              <a:t>unlabeled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straightforward</a:t>
            </a:r>
            <a:r>
              <a:rPr lang="it-IT" dirty="0"/>
              <a:t> way to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accuracy</a:t>
            </a:r>
            <a:r>
              <a:rPr lang="it-IT" dirty="0"/>
              <a:t> of the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by the </a:t>
            </a:r>
            <a:r>
              <a:rPr lang="it-IT" dirty="0" err="1"/>
              <a:t>algorithm</a:t>
            </a:r>
            <a:r>
              <a:rPr lang="it-IT" dirty="0"/>
              <a:t>—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distinguishes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from </a:t>
            </a:r>
            <a:r>
              <a:rPr lang="it-IT" dirty="0">
                <a:hlinkClick r:id="rId3" tooltip="Supervised learning"/>
              </a:rPr>
              <a:t>supervised learning</a:t>
            </a:r>
            <a:r>
              <a:rPr lang="it-IT" dirty="0"/>
              <a:t> and </a:t>
            </a:r>
            <a:r>
              <a:rPr lang="it-IT" dirty="0">
                <a:hlinkClick r:id="rId4" tooltip="Reinforcement learning"/>
              </a:rPr>
              <a:t>reinforcement learning</a:t>
            </a:r>
            <a:r>
              <a:rPr lang="it-IT" dirty="0"/>
              <a:t>.</a:t>
            </a:r>
          </a:p>
          <a:p>
            <a:r>
              <a:rPr lang="it-IT" dirty="0"/>
              <a:t>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of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field</a:t>
            </a:r>
            <a:r>
              <a:rPr lang="it-IT" dirty="0"/>
              <a:t> of </a:t>
            </a:r>
            <a:r>
              <a:rPr lang="it-IT" dirty="0">
                <a:hlinkClick r:id="rId5" tooltip="Density estimation"/>
              </a:rPr>
              <a:t>density estimation</a:t>
            </a:r>
            <a:r>
              <a:rPr lang="it-IT" dirty="0"/>
              <a:t> in </a:t>
            </a:r>
            <a:r>
              <a:rPr lang="it-IT" dirty="0">
                <a:hlinkClick r:id="rId6" tooltip="Statistics"/>
              </a:rPr>
              <a:t>statistics</a:t>
            </a:r>
            <a:r>
              <a:rPr lang="it-IT" dirty="0"/>
              <a:t>,</a:t>
            </a:r>
            <a:r>
              <a:rPr lang="it-IT" baseline="30000" dirty="0">
                <a:hlinkClick r:id="rId7"/>
              </a:rPr>
              <a:t>[1]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encompasses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(and </a:t>
            </a:r>
            <a:r>
              <a:rPr lang="it-IT" dirty="0" err="1"/>
              <a:t>solutions</a:t>
            </a:r>
            <a:r>
              <a:rPr lang="it-IT" dirty="0"/>
              <a:t>)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summarizing</a:t>
            </a:r>
            <a:r>
              <a:rPr lang="it-IT" dirty="0"/>
              <a:t> and </a:t>
            </a:r>
            <a:r>
              <a:rPr lang="it-IT" dirty="0" err="1"/>
              <a:t>explaining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of data.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922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476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57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501116-D080-2D44-83B9-4BF8BD1A5BC8}" type="slidenum">
              <a:rPr lang="en-US" sz="1300"/>
              <a:pPr/>
              <a:t>46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91591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E33186-7884-A54F-B6DC-98A47413C137}" type="slidenum">
              <a:rPr lang="en-US" sz="1300"/>
              <a:pPr/>
              <a:t>47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86981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5CC4842-639E-1B45-B403-C8A82F24F448}" type="slidenum">
              <a:rPr lang="en-US" sz="1300"/>
              <a:pPr/>
              <a:t>48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12081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Tahoma" charset="0"/>
              </a:rPr>
              <a:t>(the centroid is the centre, i.e., </a:t>
            </a:r>
            <a:r>
              <a:rPr lang="en-GB" sz="1200" i="1" dirty="0">
                <a:solidFill>
                  <a:srgbClr val="FF0000"/>
                </a:solidFill>
                <a:latin typeface="Tahoma" charset="0"/>
              </a:rPr>
              <a:t>mean point</a:t>
            </a:r>
            <a:r>
              <a:rPr lang="en-GB" sz="1200" dirty="0">
                <a:latin typeface="Tahoma" charset="0"/>
              </a:rPr>
              <a:t>, of the cluster)</a:t>
            </a:r>
          </a:p>
          <a:p>
            <a:endParaRPr lang="en-GB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9386EB-48AE-0246-9DD5-6EB3DEED51ED}" type="slidenum">
              <a:rPr lang="en-US" sz="1300"/>
              <a:pPr/>
              <a:t>49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207528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D910FD3-96A6-2B47-B57C-BA2FAB2F55EE}" type="slidenum">
              <a:rPr lang="en-US" sz="1300"/>
              <a:pPr/>
              <a:t>50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51226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5EE124-91B1-2B4A-8125-EF2BE553AE61}" type="slidenum">
              <a:rPr lang="en-US" sz="1300"/>
              <a:pPr/>
              <a:t>51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6953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543E637-3E06-DB49-A888-CA3CEFD59538}" type="slidenum">
              <a:rPr lang="en-US" sz="1300"/>
              <a:pPr/>
              <a:t>52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61222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DB2C7-1ABC-C64A-AAD8-A4ED033D4F98}" type="slidenum">
              <a:rPr lang="en-US"/>
              <a:pPr/>
              <a:t>5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/en-</a:t>
            </a:r>
            <a:r>
              <a:rPr lang="it-IT" dirty="0" err="1"/>
              <a:t>us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/machine-</a:t>
            </a:r>
            <a:r>
              <a:rPr lang="it-IT" dirty="0" err="1"/>
              <a:t>learning</a:t>
            </a:r>
            <a:r>
              <a:rPr lang="it-IT" dirty="0"/>
              <a:t>/studio/</a:t>
            </a:r>
            <a:r>
              <a:rPr lang="it-IT" dirty="0" err="1"/>
              <a:t>algorithm-choice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688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B20D6-FBF5-FC45-9041-5CC673114A40}" type="slidenum">
              <a:rPr lang="en-US"/>
              <a:pPr/>
              <a:t>56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want to learn a policy (what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the solution?)</a:t>
            </a:r>
          </a:p>
          <a:p>
            <a:r>
              <a:rPr lang="en-US"/>
              <a:t>can we learn it using (un)supervised learning? why not?</a:t>
            </a:r>
          </a:p>
          <a:p>
            <a:r>
              <a:rPr lang="en-US"/>
              <a:t>so how do we learn it? any ideas?</a:t>
            </a:r>
          </a:p>
          <a:p>
            <a:r>
              <a:rPr lang="en-US"/>
              <a:t>let the robot explore the environment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7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442FEF-90E3-AF41-A9FD-CDE125E08889}" type="slidenum">
              <a:rPr lang="en-US"/>
              <a:pPr/>
              <a:t>57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397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3B348-28FC-B04A-9831-03BFE61CEC73}" type="slidenum">
              <a:rPr lang="en-US"/>
              <a:pPr/>
              <a:t>59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want to learn a policy (what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the solution?)</a:t>
            </a:r>
          </a:p>
          <a:p>
            <a:r>
              <a:rPr lang="en-US"/>
              <a:t>can we learn it using (un)supervised learning? why not?</a:t>
            </a:r>
          </a:p>
          <a:p>
            <a:r>
              <a:rPr lang="en-US"/>
              <a:t>so how do we learn it? any ideas?</a:t>
            </a:r>
          </a:p>
          <a:p>
            <a:r>
              <a:rPr lang="en-US"/>
              <a:t>let the robot explore the environment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1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6DB52-E248-E543-877D-A79EF1E805FA}" type="slidenum">
              <a:rPr lang="en-US"/>
              <a:pPr/>
              <a:t>60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840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54EBB-034A-E841-AA63-878EB8A01497}" type="slidenum">
              <a:rPr lang="en-US"/>
              <a:pPr/>
              <a:t>61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603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7FDBD-B166-2A46-B01A-45A6D8DFAB2C}" type="slidenum">
              <a:rPr lang="en-US"/>
              <a:pPr/>
              <a:t>62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78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1B85B-7AE5-CF4D-AB6D-DE8093934E66}" type="slidenum">
              <a:rPr lang="en-US"/>
              <a:pPr/>
              <a:t>63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041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746774-5149-8845-BC35-36B3C8648020}" type="slidenum">
              <a:rPr lang="en-US"/>
              <a:pPr/>
              <a:t>64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71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DEA7-8843-C845-A4CA-561A122F642B}" type="slidenum">
              <a:rPr lang="en-US"/>
              <a:pPr/>
              <a:t>65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25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9F16EE-8498-924F-9CBD-4E446BA950A8}" type="slidenum">
              <a:rPr lang="en-US"/>
              <a:pPr/>
              <a:t>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36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36BAB-4BBD-194A-AA2E-C746BE9B9897}" type="slidenum">
              <a:rPr lang="en-US"/>
              <a:pPr/>
              <a:t>66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595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92773-07C8-B842-BB2E-B29BFD03438A}" type="slidenum">
              <a:rPr lang="en-US"/>
              <a:pPr/>
              <a:t>67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135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often called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163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----- Meeting Notes (06/11/17 11:07) -----</a:t>
            </a: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DB5DF3-CAF1-8749-92E1-DC40EFDF2F69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5A8D93-DFE9-5A45-82BE-C71BFE0C16E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0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8FF9BE-D27E-F241-A905-F9A831DB9A21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0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Given an input image, a GIST descriptor is computed </a:t>
            </a:r>
            <a:r>
              <a:rPr lang="en-US" dirty="0" err="1"/>
              <a:t>byConvolve</a:t>
            </a:r>
            <a:r>
              <a:rPr lang="en-US" dirty="0"/>
              <a:t> the image with 32 Gabor filters at 4 scales, 8 orientations, producing 32 feature maps of the same size of the input image.</a:t>
            </a:r>
          </a:p>
          <a:p>
            <a:r>
              <a:rPr lang="en-US" dirty="0"/>
              <a:t>Divide each feature map into 16 regions (by a 4x4 grid), and then average the feature values within each region.</a:t>
            </a:r>
          </a:p>
          <a:p>
            <a:r>
              <a:rPr lang="en-US" dirty="0"/>
              <a:t>Concatenate the 16 averaged values of all 32 feature maps, resulting in a 16x32=512 GIST descriptor.</a:t>
            </a:r>
          </a:p>
          <a:p>
            <a:r>
              <a:rPr lang="en-US" dirty="0"/>
              <a:t>Intuitively, GIST summarizes the gradient information (scales and orientations) for different parts of an image, which provides a rough description (the gist) of the scene.</a:t>
            </a:r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90F5AB8-364C-9D41-8B95-31657C99A79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9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Principal</a:t>
            </a:r>
            <a:r>
              <a:rPr lang="it-IT" b="1" dirty="0"/>
              <a:t> component </a:t>
            </a:r>
            <a:r>
              <a:rPr lang="it-IT" b="1" dirty="0" err="1"/>
              <a:t>analysis</a:t>
            </a:r>
            <a:r>
              <a:rPr lang="it-IT" dirty="0"/>
              <a:t> (</a:t>
            </a:r>
            <a:r>
              <a:rPr lang="it-IT" b="1" dirty="0"/>
              <a:t>PCA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statistical</a:t>
            </a:r>
            <a:r>
              <a:rPr lang="it-IT" dirty="0"/>
              <a:t> procedure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an </a:t>
            </a:r>
            <a:r>
              <a:rPr lang="it-IT" dirty="0">
                <a:hlinkClick r:id="rId3" tooltip="Orthogonal transformation"/>
              </a:rPr>
              <a:t>orthogonal transformation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a set of </a:t>
            </a:r>
            <a:r>
              <a:rPr lang="it-IT" dirty="0" err="1"/>
              <a:t>observations</a:t>
            </a:r>
            <a:r>
              <a:rPr lang="it-IT" dirty="0"/>
              <a:t> of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>
                <a:hlinkClick r:id="rId5" tooltip="Correlation and dependence"/>
              </a:rPr>
              <a:t>linearly uncorrelated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in </a:t>
            </a:r>
            <a:r>
              <a:rPr lang="it-IT" dirty="0" err="1"/>
              <a:t>such</a:t>
            </a:r>
            <a:r>
              <a:rPr lang="it-IT" dirty="0"/>
              <a:t> a way </a:t>
            </a:r>
            <a:r>
              <a:rPr lang="it-IT" dirty="0" err="1"/>
              <a:t>that</a:t>
            </a:r>
            <a:r>
              <a:rPr lang="it-IT" dirty="0"/>
              <a:t> the first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>
                <a:hlinkClick r:id="rId6" tooltip="Variance"/>
              </a:rPr>
              <a:t>variance</a:t>
            </a:r>
            <a:r>
              <a:rPr lang="it-IT" dirty="0"/>
              <a:t> (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accounts for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variability</a:t>
            </a:r>
            <a:r>
              <a:rPr lang="it-IT" dirty="0"/>
              <a:t> in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),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succeeding</a:t>
            </a:r>
            <a:r>
              <a:rPr lang="it-IT" dirty="0"/>
              <a:t> component in turn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variance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under the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hlinkClick r:id="rId7" tooltip="Orthogonal"/>
              </a:rPr>
              <a:t>orthogonal</a:t>
            </a:r>
            <a:r>
              <a:rPr lang="it-IT" dirty="0"/>
              <a:t> to the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The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are an </a:t>
            </a:r>
            <a:r>
              <a:rPr lang="it-IT" dirty="0" err="1"/>
              <a:t>uncorrelated</a:t>
            </a:r>
            <a:r>
              <a:rPr lang="it-IT" dirty="0"/>
              <a:t> </a:t>
            </a:r>
            <a:r>
              <a:rPr lang="it-IT" dirty="0">
                <a:hlinkClick r:id="rId8" tooltip="Orthogonal basis set"/>
              </a:rPr>
              <a:t>orthogonal basis set</a:t>
            </a:r>
            <a:r>
              <a:rPr lang="it-IT" dirty="0"/>
              <a:t>. PCA </a:t>
            </a:r>
            <a:r>
              <a:rPr lang="it-IT" dirty="0" err="1"/>
              <a:t>is</a:t>
            </a:r>
            <a:r>
              <a:rPr lang="it-IT" dirty="0"/>
              <a:t> sensitive to the relative </a:t>
            </a:r>
            <a:r>
              <a:rPr lang="it-IT" dirty="0" err="1"/>
              <a:t>scaling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. </a:t>
            </a:r>
            <a:r>
              <a:rPr lang="it-IT" dirty="0" err="1"/>
              <a:t>ariables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principal</a:t>
            </a:r>
            <a:r>
              <a:rPr lang="it-IT" b="1" dirty="0"/>
              <a:t>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178B-2E71-0941-A9BA-C4542E281257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914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Pearson product-moment correlation coefficient</a:t>
            </a:r>
            <a:r>
              <a:rPr lang="en-US" b="1" baseline="0" dirty="0"/>
              <a:t> =</a:t>
            </a:r>
            <a:endParaRPr lang="en-US" b="1" dirty="0"/>
          </a:p>
          <a:p>
            <a:r>
              <a:rPr lang="en-US" dirty="0">
                <a:hlinkClick r:id="rId3" tooltip="Covariance"/>
              </a:rPr>
              <a:t>covariance</a:t>
            </a:r>
            <a:r>
              <a:rPr lang="en-US" dirty="0"/>
              <a:t> of the two variables divided by the product of their </a:t>
            </a:r>
            <a:r>
              <a:rPr lang="en-US" dirty="0">
                <a:hlinkClick r:id="rId4" tooltip="Standard deviations"/>
              </a:rPr>
              <a:t>standard deviations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514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Principal</a:t>
            </a:r>
            <a:r>
              <a:rPr lang="it-IT" b="1" dirty="0"/>
              <a:t> component </a:t>
            </a:r>
            <a:r>
              <a:rPr lang="it-IT" b="1" dirty="0" err="1"/>
              <a:t>analysis</a:t>
            </a:r>
            <a:r>
              <a:rPr lang="it-IT" dirty="0"/>
              <a:t> (</a:t>
            </a:r>
            <a:r>
              <a:rPr lang="it-IT" b="1" dirty="0"/>
              <a:t>PCA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statistical</a:t>
            </a:r>
            <a:r>
              <a:rPr lang="it-IT" dirty="0"/>
              <a:t> procedure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an </a:t>
            </a:r>
            <a:r>
              <a:rPr lang="it-IT" dirty="0">
                <a:hlinkClick r:id="rId3" tooltip="Orthogonal transformation"/>
              </a:rPr>
              <a:t>orthogonal transformation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a set of </a:t>
            </a:r>
            <a:r>
              <a:rPr lang="it-IT" dirty="0" err="1"/>
              <a:t>observations</a:t>
            </a:r>
            <a:r>
              <a:rPr lang="it-IT" dirty="0"/>
              <a:t> of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>
                <a:hlinkClick r:id="rId5" tooltip="Correlation and dependence"/>
              </a:rPr>
              <a:t>linearly uncorrelated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in </a:t>
            </a:r>
            <a:r>
              <a:rPr lang="it-IT" dirty="0" err="1"/>
              <a:t>such</a:t>
            </a:r>
            <a:r>
              <a:rPr lang="it-IT" dirty="0"/>
              <a:t> a way </a:t>
            </a:r>
            <a:r>
              <a:rPr lang="it-IT" dirty="0" err="1"/>
              <a:t>that</a:t>
            </a:r>
            <a:r>
              <a:rPr lang="it-IT" dirty="0"/>
              <a:t> the first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>
                <a:hlinkClick r:id="rId6" tooltip="Variance"/>
              </a:rPr>
              <a:t>variance</a:t>
            </a:r>
            <a:r>
              <a:rPr lang="it-IT" dirty="0"/>
              <a:t> (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accounts for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variability</a:t>
            </a:r>
            <a:r>
              <a:rPr lang="it-IT" dirty="0"/>
              <a:t> in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),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succeeding</a:t>
            </a:r>
            <a:r>
              <a:rPr lang="it-IT" dirty="0"/>
              <a:t> component in turn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variance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under the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hlinkClick r:id="rId7" tooltip="Orthogonal"/>
              </a:rPr>
              <a:t>orthogonal</a:t>
            </a:r>
            <a:r>
              <a:rPr lang="it-IT" dirty="0"/>
              <a:t> to the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The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are an </a:t>
            </a:r>
            <a:r>
              <a:rPr lang="it-IT" dirty="0" err="1"/>
              <a:t>uncorrelated</a:t>
            </a:r>
            <a:r>
              <a:rPr lang="it-IT" dirty="0"/>
              <a:t> </a:t>
            </a:r>
            <a:r>
              <a:rPr lang="it-IT" dirty="0">
                <a:hlinkClick r:id="rId8" tooltip="Orthogonal basis set"/>
              </a:rPr>
              <a:t>orthogonal basis set</a:t>
            </a:r>
            <a:r>
              <a:rPr lang="it-IT" dirty="0"/>
              <a:t>. PCA </a:t>
            </a:r>
            <a:r>
              <a:rPr lang="it-IT" dirty="0" err="1"/>
              <a:t>is</a:t>
            </a:r>
            <a:r>
              <a:rPr lang="it-IT" dirty="0"/>
              <a:t> sensitive to the relative scaling of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. </a:t>
            </a:r>
            <a:r>
              <a:rPr lang="it-IT" dirty="0" err="1"/>
              <a:t>ariables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principal</a:t>
            </a:r>
            <a:r>
              <a:rPr lang="it-IT" b="1" dirty="0"/>
              <a:t>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37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0A573-E672-D04D-86B5-396C839C1610}" type="slidenum">
              <a:rPr lang="en-US"/>
              <a:pPr/>
              <a:t>27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01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/en-</a:t>
            </a:r>
            <a:r>
              <a:rPr lang="it-IT" dirty="0" err="1"/>
              <a:t>us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/machine-</a:t>
            </a:r>
            <a:r>
              <a:rPr lang="it-IT" dirty="0" err="1"/>
              <a:t>learning</a:t>
            </a:r>
            <a:r>
              <a:rPr lang="it-IT" dirty="0"/>
              <a:t>/studio/</a:t>
            </a:r>
            <a:r>
              <a:rPr lang="it-IT" dirty="0" err="1"/>
              <a:t>algorithm-choice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58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answer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mean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actually</a:t>
            </a:r>
            <a:r>
              <a:rPr lang="it-IT" dirty="0"/>
              <a:t> work?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classes</a:t>
            </a:r>
            <a:r>
              <a:rPr lang="it-IT" dirty="0"/>
              <a:t> of ML </a:t>
            </a:r>
            <a:r>
              <a:rPr lang="it-IT" dirty="0" err="1"/>
              <a:t>exist</a:t>
            </a:r>
            <a:r>
              <a:rPr lang="it-IT" dirty="0"/>
              <a:t>? And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ultimately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to </a:t>
            </a:r>
            <a:r>
              <a:rPr lang="it-IT" dirty="0" err="1"/>
              <a:t>achieving</a:t>
            </a:r>
            <a:r>
              <a:rPr lang="it-IT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569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020045-C3DA-0B49-AFF4-C514FD61D8E3}" type="slidenum">
              <a:rPr lang="en-US"/>
              <a:pPr/>
              <a:t>127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Scientific Data-Mining Notes: </a:t>
            </a:r>
            <a:r>
              <a:rPr lang="en-CA" dirty="0">
                <a:latin typeface="Times New Roman" charset="0"/>
              </a:rPr>
              <a:t>https://</a:t>
            </a:r>
            <a:r>
              <a:rPr lang="en-CA" dirty="0" err="1">
                <a:latin typeface="Times New Roman" charset="0"/>
              </a:rPr>
              <a:t>pdfs.semanticscholar.org</a:t>
            </a:r>
            <a:r>
              <a:rPr lang="en-CA" dirty="0">
                <a:latin typeface="Times New Roman" charset="0"/>
              </a:rPr>
              <a:t>/</a:t>
            </a:r>
            <a:r>
              <a:rPr lang="en-CA" dirty="0" err="1">
                <a:latin typeface="Times New Roman" charset="0"/>
              </a:rPr>
              <a:t>cada</a:t>
            </a:r>
            <a:r>
              <a:rPr lang="en-CA" dirty="0">
                <a:latin typeface="Times New Roman" charset="0"/>
              </a:rPr>
              <a:t>/a94584a32f586b4af4bd5c5f95d8d89cf1dc.pdf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4108-473A-6541-97F1-73128C564343}" type="slidenum">
              <a:rPr lang="en-US"/>
              <a:pPr/>
              <a:t>128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Transfer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machine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model </a:t>
            </a:r>
            <a:r>
              <a:rPr lang="it-IT" dirty="0" err="1"/>
              <a:t>developed</a:t>
            </a:r>
            <a:r>
              <a:rPr lang="it-IT" dirty="0"/>
              <a:t> for a task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for a model on a </a:t>
            </a:r>
            <a:r>
              <a:rPr lang="it-IT" dirty="0" err="1"/>
              <a:t>second</a:t>
            </a:r>
            <a:r>
              <a:rPr lang="it-IT" dirty="0"/>
              <a:t>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178B-2E71-0941-A9BA-C4542E28125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43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infers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from </a:t>
            </a:r>
            <a:r>
              <a:rPr lang="it-IT" i="1" dirty="0" err="1"/>
              <a:t>labeled</a:t>
            </a:r>
            <a:r>
              <a:rPr lang="it-IT" i="1" dirty="0"/>
              <a:t> </a:t>
            </a:r>
            <a:r>
              <a:rPr lang="it-IT" i="1" dirty="0">
                <a:hlinkClick r:id="rId3" tooltip="Training set"/>
              </a:rPr>
              <a:t>training data</a:t>
            </a:r>
            <a:r>
              <a:rPr lang="it-IT" dirty="0"/>
              <a:t> </a:t>
            </a:r>
            <a:r>
              <a:rPr lang="it-IT" dirty="0" err="1"/>
              <a:t>consisting</a:t>
            </a:r>
            <a:r>
              <a:rPr lang="it-IT" dirty="0"/>
              <a:t> of a set of </a:t>
            </a:r>
            <a:r>
              <a:rPr lang="it-IT" i="1" dirty="0"/>
              <a:t>training </a:t>
            </a:r>
            <a:r>
              <a:rPr lang="it-IT" i="1" dirty="0" err="1"/>
              <a:t>examples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90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infers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from </a:t>
            </a:r>
            <a:r>
              <a:rPr lang="it-IT" i="1" dirty="0" err="1"/>
              <a:t>labeled</a:t>
            </a:r>
            <a:r>
              <a:rPr lang="it-IT" i="1" dirty="0"/>
              <a:t> </a:t>
            </a:r>
            <a:r>
              <a:rPr lang="it-IT" i="1" dirty="0">
                <a:hlinkClick r:id="rId3" tooltip="Training set"/>
              </a:rPr>
              <a:t>training data</a:t>
            </a:r>
            <a:r>
              <a:rPr lang="it-IT" dirty="0"/>
              <a:t> </a:t>
            </a:r>
            <a:r>
              <a:rPr lang="it-IT" dirty="0" err="1"/>
              <a:t>consisting</a:t>
            </a:r>
            <a:r>
              <a:rPr lang="it-IT" dirty="0"/>
              <a:t> of a set of </a:t>
            </a:r>
            <a:r>
              <a:rPr lang="it-IT" i="1" dirty="0"/>
              <a:t>training </a:t>
            </a:r>
            <a:r>
              <a:rPr lang="it-IT" i="1" dirty="0" err="1"/>
              <a:t>examples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67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4C3C82-3EAC-C64C-9E8A-6C7914281F7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1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23DA52-95C9-A643-8616-89FB3BA0299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210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701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3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5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5022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076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4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7641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89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970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73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7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010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486473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5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68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7074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4" y="5031348"/>
            <a:ext cx="3946247" cy="195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8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40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68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462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742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55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233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953501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15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5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4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5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01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52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3075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150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95472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98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95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33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776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033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3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0544229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18962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8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51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94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815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93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8719D-3E05-62E5-1F94-9D0083CFC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49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7073-B50D-B500-9F4F-D680785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8300-056D-464A-51DE-359D2537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BDFB-B785-5A71-ABAF-E4FE8A07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A5B63-9FA6-E188-FFFD-DB9ADEBD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82A5-9F05-0D30-81A7-BAB16145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5102024"/>
      </p:ext>
    </p:extLst>
  </p:cSld>
  <p:clrMapOvr>
    <a:masterClrMapping/>
  </p:clrMapOvr>
  <p:hf sldNum="0"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18A9-F91A-A5BA-0476-C7961C63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6DCC-CD29-9087-07D1-169384F3D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585E-FA91-26AE-DA85-8A4AD103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0D04F-7445-697C-C1BE-3B93CFAF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8DC2-D0D9-7D41-2DBA-D03B0B34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15613651"/>
      </p:ext>
    </p:extLst>
  </p:cSld>
  <p:clrMapOvr>
    <a:masterClrMapping/>
  </p:clrMapOvr>
  <p:hf sldNum="0"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6981-AE3C-650A-79D6-E1393377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A3AF-9970-C14D-48DB-055396642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97FC-78CC-DFEE-DBE6-0F2795014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E959E-9C2D-50DF-CCC6-E23F4008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D2509-2048-158E-7B42-8E89FBB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C35A-0222-6FBB-553B-5ECCFC27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1612701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8260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7766-8CDE-D7BE-B68A-4A9951BC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96B2-6186-F089-603F-3E2A6CCF5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7211E-9A5B-9BF8-ED26-C609C265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EFA2-C587-7593-94DB-513C99C7D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556A8-EB71-F0B5-4231-01378E2E0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EDB3F-252A-DA11-4007-977C35CA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A6662-8392-0BB7-6370-910A7EF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55AB17-8952-53A7-FAE0-57004CC8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0576784"/>
      </p:ext>
    </p:extLst>
  </p:cSld>
  <p:clrMapOvr>
    <a:masterClrMapping/>
  </p:clrMapOvr>
  <p:hf sldNum="0"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D179-0938-E557-5765-E724DB7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8B6C6-050C-0FE3-F526-3E1AB052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887C-3D41-60BE-89E6-03A7291F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0512A-8791-C7E4-2300-F3206686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8997439"/>
      </p:ext>
    </p:extLst>
  </p:cSld>
  <p:clrMapOvr>
    <a:masterClrMapping/>
  </p:clrMapOvr>
  <p:hf sldNum="0"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85AE4-EFBA-5D2A-BB18-7ADBF0392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44AB5-C6C0-46B4-03E9-0161E3AB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7BB3-32F1-CC41-AC00-8DA0B28E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74964"/>
      </p:ext>
    </p:extLst>
  </p:cSld>
  <p:clrMapOvr>
    <a:masterClrMapping/>
  </p:clrMapOvr>
  <p:hf sldNum="0"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0C0C-73D7-26E7-8713-16EEA236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39D6-7C53-DBB1-9F67-4B4168C5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7D436-B233-5A7D-4DCA-05B23240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F0CB2-2DC3-8189-1071-CA904888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90652-5366-F5C7-D790-4DA21A6E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CD3E2-0D24-4627-803E-3F12252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584405"/>
      </p:ext>
    </p:extLst>
  </p:cSld>
  <p:clrMapOvr>
    <a:masterClrMapping/>
  </p:clrMapOvr>
  <p:hf sldNum="0"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54C2-BA0B-68EB-891D-AF93CD89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355B8-00C4-9953-F700-1AAD367CF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38829-F1A0-B0B6-F49F-7961969BC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50BAD-421E-1F61-AB22-FFF8BE29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3FF76-4A21-6B62-0611-AF5F078C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5D863-B1EC-5CCF-6217-8C8EF149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104536"/>
      </p:ext>
    </p:extLst>
  </p:cSld>
  <p:clrMapOvr>
    <a:masterClrMapping/>
  </p:clrMapOvr>
  <p:hf sldNum="0"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92A2-484C-C4B5-B63A-C00A5C1F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99037-9ACE-5496-E460-892E04C55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4BC91-FB0C-4CB6-D831-2537F166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5CD4-17FF-294A-D470-3FBC5B94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CBA7E-63DE-C9CB-4041-CC8D0662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76857543"/>
      </p:ext>
    </p:extLst>
  </p:cSld>
  <p:clrMapOvr>
    <a:masterClrMapping/>
  </p:clrMapOvr>
  <p:hf sldNum="0"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3F14B-570A-1846-BEC6-8B0FF9BCE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A585A-7A92-BA82-5830-FE1E3F12D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5FCD-4340-4188-D03A-5E66E41C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49CEA-14DF-6EAB-ADBC-1708D3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98276-9E84-1379-F0EC-D16B7F68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780999"/>
      </p:ext>
    </p:extLst>
  </p:cSld>
  <p:clrMapOvr>
    <a:masterClrMapping/>
  </p:clrMapOvr>
  <p:hf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2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8432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41814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702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0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3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65EE2-F14E-E196-B790-A320884450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5206420"/>
            <a:ext cx="435564" cy="5230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1" y="618243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116815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97" r:id="rId9"/>
    <p:sldLayoutId id="2147483798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9" r:id="rId8"/>
    <p:sldLayoutId id="2147483800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33208-310F-4F50-03F0-6E83E0E8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F1A6-60E4-5712-456F-93B53D674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2753-FFC9-EB63-130E-53A24EFA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DC09-E3FF-38F8-49A2-D4B419EDB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282B7-6F3E-F76D-A592-3E70CCAF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525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5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formatik.uni-trier.de/~ley/db/conf/ewmf/ewmf2003.html" TargetMode="External"/><Relationship Id="rId3" Type="http://schemas.openxmlformats.org/officeDocument/2006/relationships/hyperlink" Target="http://www.informatik.uni-trier.de/~ley/db/indices/a-tree/b/Berendt:Bettina.html" TargetMode="External"/><Relationship Id="rId7" Type="http://schemas.openxmlformats.org/officeDocument/2006/relationships/hyperlink" Target="http://www.informatik.uni-trier.de/~ley/db/indices/a-tree/s/Stumme:Gerd.html" TargetMode="External"/><Relationship Id="rId12" Type="http://schemas.openxmlformats.org/officeDocument/2006/relationships/hyperlink" Target="http://www.sas.com/technologies/analytics/datamining/miner/semma.html" TargetMode="External"/><Relationship Id="rId2" Type="http://schemas.openxmlformats.org/officeDocument/2006/relationships/hyperlink" Target="http://ecmlpkdd.isti.cnr.it/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www.informatik.uni-trier.de/~ley/db/indices/a-tree/s/Someren:Maarten_van.html" TargetMode="External"/><Relationship Id="rId11" Type="http://schemas.openxmlformats.org/officeDocument/2006/relationships/hyperlink" Target="http://www.crisp-dm.org/" TargetMode="External"/><Relationship Id="rId5" Type="http://schemas.openxmlformats.org/officeDocument/2006/relationships/hyperlink" Target="http://www.informatik.uni-trier.de/~ley/db/indices/a-tree/m/Mladenic:Dunja.html" TargetMode="External"/><Relationship Id="rId10" Type="http://schemas.openxmlformats.org/officeDocument/2006/relationships/hyperlink" Target="http://www.informatik.uni-trier.de/~ley/db/conf/esf/esf2002.html#SpiliopoulouP02" TargetMode="External"/><Relationship Id="rId4" Type="http://schemas.openxmlformats.org/officeDocument/2006/relationships/hyperlink" Target="http://www.informatik.uni-trier.de/~ley/db/indices/a-tree/h/Hotho:Andreas.html" TargetMode="External"/><Relationship Id="rId9" Type="http://schemas.openxmlformats.org/officeDocument/2006/relationships/hyperlink" Target="http://www.informatik.uni-trier.de/~ley/db/indices/a-tree/p/Pohle:Carsten.html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tom/mlbook-chapter-slide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://www.cs.wisc.edu/~dyer/cs540/notes/learning.html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:_A_Modern_Approa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en.wikipedia.org/wiki/Special:BookSources/9780136042594" TargetMode="External"/><Relationship Id="rId4" Type="http://schemas.openxmlformats.org/officeDocument/2006/relationships/hyperlink" Target="https://en.wikipedia.org/wiki/International_Standard_Book_Numb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:_A_Modern_Approa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en.wikipedia.org/wiki/Special:BookSources/9780136042594" TargetMode="External"/><Relationship Id="rId4" Type="http://schemas.openxmlformats.org/officeDocument/2006/relationships/hyperlink" Target="https://en.wikipedia.org/wiki/International_Standard_Book_Numb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8D19A2-4F44-C5B3-F365-0F94548C7017}"/>
              </a:ext>
            </a:extLst>
          </p:cNvPr>
          <p:cNvSpPr txBox="1">
            <a:spLocks/>
          </p:cNvSpPr>
          <p:nvPr/>
        </p:nvSpPr>
        <p:spPr>
          <a:xfrm>
            <a:off x="1" y="-100956"/>
            <a:ext cx="90575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/>
              <a:t>A beginner’s guide to Data Analytics: Intro to Classification 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4B9E0-632C-056E-DEDF-D2C07F10DDF0}"/>
              </a:ext>
            </a:extLst>
          </p:cNvPr>
          <p:cNvSpPr txBox="1"/>
          <p:nvPr/>
        </p:nvSpPr>
        <p:spPr>
          <a:xfrm>
            <a:off x="1594022" y="1701869"/>
            <a:ext cx="5474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dirty="0"/>
              <a:t>Damian A. </a:t>
            </a:r>
            <a:r>
              <a:rPr lang="en-CA" sz="3200" b="1" dirty="0" err="1"/>
              <a:t>Tamburri</a:t>
            </a:r>
            <a:r>
              <a:rPr lang="en-CA" sz="3200" b="1" dirty="0"/>
              <a:t>, Ph.D.</a:t>
            </a:r>
          </a:p>
        </p:txBody>
      </p:sp>
    </p:spTree>
    <p:extLst>
      <p:ext uri="{BB962C8B-B14F-4D97-AF65-F5344CB8AC3E}">
        <p14:creationId xmlns:p14="http://schemas.microsoft.com/office/powerpoint/2010/main" val="62942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4" y="1977310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01" y="3235450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770" y="4225801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64" y="5049952"/>
            <a:ext cx="1220008" cy="69637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16200000">
            <a:off x="4803938" y="1299976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018405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808751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407364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245430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4874921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33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FCF5-73E3-734D-A903-FCA07968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 to BI and </a:t>
            </a:r>
            <a:r>
              <a:rPr lang="it-IT"/>
              <a:t>Data Analytics: </a:t>
            </a:r>
            <a:r>
              <a:rPr lang="it-IT" dirty="0" err="1"/>
              <a:t>Choosing</a:t>
            </a:r>
            <a:r>
              <a:rPr lang="it-IT" dirty="0"/>
              <a:t> a </a:t>
            </a:r>
            <a:r>
              <a:rPr lang="it-IT" dirty="0" err="1"/>
              <a:t>problem</a:t>
            </a:r>
            <a:r>
              <a:rPr lang="it-IT" dirty="0"/>
              <a:t> class and </a:t>
            </a:r>
            <a:r>
              <a:rPr lang="it-IT" dirty="0" err="1"/>
              <a:t>algorithms</a:t>
            </a:r>
            <a:r>
              <a:rPr lang="it-IT" dirty="0"/>
              <a:t> </a:t>
            </a:r>
            <a:r>
              <a:rPr lang="it-IT" dirty="0" err="1"/>
              <a:t>thereof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AA3-8B0A-9941-A044-A2DA051F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Accuracy</a:t>
            </a:r>
            <a:r>
              <a:rPr lang="it-IT" dirty="0"/>
              <a:t> (</a:t>
            </a:r>
            <a:r>
              <a:rPr lang="it-IT" dirty="0" err="1"/>
              <a:t>thorugh</a:t>
            </a:r>
            <a:r>
              <a:rPr lang="it-IT" dirty="0"/>
              <a:t> </a:t>
            </a:r>
            <a:r>
              <a:rPr lang="it-IT" dirty="0" err="1"/>
              <a:t>experimentation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Training time (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Linear </a:t>
            </a:r>
            <a:r>
              <a:rPr lang="it-IT" dirty="0" err="1"/>
              <a:t>Separation</a:t>
            </a:r>
            <a:r>
              <a:rPr lang="it-IT" dirty="0"/>
              <a:t> (</a:t>
            </a:r>
            <a:r>
              <a:rPr lang="it-IT" dirty="0" err="1"/>
              <a:t>further</a:t>
            </a:r>
            <a:r>
              <a:rPr lang="it-IT" dirty="0"/>
              <a:t> down the line in the </a:t>
            </a:r>
            <a:r>
              <a:rPr lang="it-IT" dirty="0" err="1"/>
              <a:t>course</a:t>
            </a:r>
            <a:r>
              <a:rPr lang="it-IT" dirty="0"/>
              <a:t>!)</a:t>
            </a:r>
          </a:p>
          <a:p>
            <a:endParaRPr lang="it-IT" dirty="0"/>
          </a:p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algo’s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features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457FF-46E6-6347-B382-2271F85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7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E8C8-7996-3540-916F-BCB7A22F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A3A21-4320-2044-9F23-A4772578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" b="14845"/>
          <a:stretch/>
        </p:blipFill>
        <p:spPr>
          <a:xfrm>
            <a:off x="0" y="-1"/>
            <a:ext cx="9144000" cy="652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A89CE-D3E0-5348-82AC-4EEC041E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70" y="5963581"/>
            <a:ext cx="4020930" cy="894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B281B0-C7EA-8645-B6F1-86390B0C2616}"/>
              </a:ext>
            </a:extLst>
          </p:cNvPr>
          <p:cNvSpPr/>
          <p:nvPr/>
        </p:nvSpPr>
        <p:spPr bwMode="auto">
          <a:xfrm>
            <a:off x="0" y="5963581"/>
            <a:ext cx="5123070" cy="894419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500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E8C8-7996-3540-916F-BCB7A22F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102</a:t>
            </a:fld>
            <a:r>
              <a:rPr lang="it-IT"/>
              <a:t> -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B8A84-5432-4D42-B534-B7B7EEF14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2065"/>
          <a:stretch/>
        </p:blipFill>
        <p:spPr>
          <a:xfrm>
            <a:off x="0" y="0"/>
            <a:ext cx="9103432" cy="356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F8061-86D5-A246-8EF3-5345DD2F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5110"/>
            <a:ext cx="9103432" cy="336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3601D-6911-434F-BE0A-037774F0E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02" y="0"/>
            <a:ext cx="4020930" cy="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5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</p:spTree>
    <p:extLst>
      <p:ext uri="{BB962C8B-B14F-4D97-AF65-F5344CB8AC3E}">
        <p14:creationId xmlns:p14="http://schemas.microsoft.com/office/powerpoint/2010/main" val="33145971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628650" y="1715026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428" y="3351100"/>
            <a:ext cx="8337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Use a decision-tree to go from initial hypotheses to eventual conclusion (i.e., most </a:t>
            </a:r>
            <a:r>
              <a:rPr lang="en-CA" dirty="0" err="1"/>
              <a:t>generalisable</a:t>
            </a:r>
            <a:r>
              <a:rPr lang="en-CA" dirty="0"/>
              <a:t> hypothesis); </a:t>
            </a:r>
          </a:p>
          <a:p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It can carry out classification in a discrete world (finite set of values) or continuous world (i.e., regression decision-tree);</a:t>
            </a:r>
          </a:p>
          <a:p>
            <a:endParaRPr lang="en-CA" dirty="0"/>
          </a:p>
          <a:p>
            <a:r>
              <a:rPr lang="en-CA" dirty="0"/>
              <a:t>Note: Requires (obviously) class-labelled examples</a:t>
            </a:r>
          </a:p>
        </p:txBody>
      </p:sp>
    </p:spTree>
    <p:extLst>
      <p:ext uri="{BB962C8B-B14F-4D97-AF65-F5344CB8AC3E}">
        <p14:creationId xmlns:p14="http://schemas.microsoft.com/office/powerpoint/2010/main" val="3735274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28" y="3280552"/>
            <a:ext cx="83370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Do not perform explicit generalisation, compare with what was seen previously;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Algorithms focus on allowing construction of hypotheses stemming from previously seen input (training set);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Hypothesis complexity grows linearly with complexity of data;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C59B83-6DC8-C071-3D48-59C14590C5B0}"/>
              </a:ext>
            </a:extLst>
          </p:cNvPr>
          <p:cNvSpPr/>
          <p:nvPr/>
        </p:nvSpPr>
        <p:spPr bwMode="auto">
          <a:xfrm>
            <a:off x="628650" y="1715026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45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28" y="3280552"/>
            <a:ext cx="833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Combination of the above, or different classes in the same type;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Enact smart combination (e.g., voting, weighted voting, etc.) for prediction;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64428" y="2116295"/>
            <a:ext cx="3704048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904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Algorithm classes you will see examples of in the modelling course!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  <a:p>
            <a:r>
              <a:rPr lang="en-CA" dirty="0"/>
              <a:t>Bayesian Learning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64428" y="3351100"/>
            <a:ext cx="833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Application of </a:t>
            </a:r>
            <a:r>
              <a:rPr lang="en-CA" dirty="0" err="1"/>
              <a:t>bayesian</a:t>
            </a:r>
            <a:r>
              <a:rPr lang="en-CA" dirty="0"/>
              <a:t> inference (generalised form) in action: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Essentially improve prediction as more information/iterations unfold;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28650" y="2521022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7" name="Picture 6" descr="Screen Shot 2018-01-17 at 12.5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64" y="3647496"/>
            <a:ext cx="2400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22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Disruptive algorithm classes that we will NOT see &amp; you should use plenty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Artificial Neural Networks</a:t>
            </a:r>
          </a:p>
          <a:p>
            <a:r>
              <a:rPr lang="en-CA" dirty="0"/>
              <a:t>Transformers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84563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Disruptive algorithm classes that we WILL see &amp; you should use plenty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Artificial Neural Networks</a:t>
            </a:r>
          </a:p>
          <a:p>
            <a:r>
              <a:rPr lang="en-CA" dirty="0"/>
              <a:t>Support-Vector Machines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6EA704-1504-EA4D-846A-4845A08671D7}"/>
              </a:ext>
            </a:extLst>
          </p:cNvPr>
          <p:cNvSpPr/>
          <p:nvPr/>
        </p:nvSpPr>
        <p:spPr bwMode="auto">
          <a:xfrm>
            <a:off x="557939" y="2105752"/>
            <a:ext cx="3704048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85DA-205B-A14E-94B8-76C8FB7A0823}"/>
              </a:ext>
            </a:extLst>
          </p:cNvPr>
          <p:cNvSpPr txBox="1"/>
          <p:nvPr/>
        </p:nvSpPr>
        <p:spPr>
          <a:xfrm>
            <a:off x="573437" y="2789695"/>
            <a:ext cx="8012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it-IT" dirty="0"/>
              <a:t>Use </a:t>
            </a:r>
            <a:r>
              <a:rPr lang="it-IT" dirty="0" err="1"/>
              <a:t>geometrical</a:t>
            </a:r>
            <a:r>
              <a:rPr lang="it-IT" dirty="0"/>
              <a:t> </a:t>
            </a:r>
            <a:r>
              <a:rPr lang="it-IT" dirty="0" err="1"/>
              <a:t>tricks</a:t>
            </a:r>
            <a:r>
              <a:rPr lang="it-IT" dirty="0"/>
              <a:t> to reduce the </a:t>
            </a:r>
            <a:r>
              <a:rPr lang="it-IT" dirty="0" err="1"/>
              <a:t>amount</a:t>
            </a:r>
            <a:r>
              <a:rPr lang="it-IT" dirty="0"/>
              <a:t> of data from </a:t>
            </a:r>
            <a:r>
              <a:rPr lang="it-IT" dirty="0" err="1"/>
              <a:t>which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;</a:t>
            </a:r>
          </a:p>
          <a:p>
            <a:pPr marL="457200" indent="-457200">
              <a:buAutoNum type="arabicPeriod"/>
            </a:pPr>
            <a:endParaRPr lang="it-IT" dirty="0"/>
          </a:p>
          <a:p>
            <a:pPr marL="457200" indent="-457200">
              <a:buAutoNum type="arabicPeriod"/>
            </a:pPr>
            <a:r>
              <a:rPr lang="it-IT" dirty="0"/>
              <a:t>Use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higher-order</a:t>
            </a:r>
            <a:r>
              <a:rPr lang="it-IT" dirty="0"/>
              <a:t> </a:t>
            </a:r>
            <a:r>
              <a:rPr lang="it-IT" dirty="0" err="1"/>
              <a:t>functionsin</a:t>
            </a:r>
            <a:r>
              <a:rPr lang="it-IT" dirty="0"/>
              <a:t> the data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treatable</a:t>
            </a:r>
            <a:r>
              <a:rPr lang="it-IT" dirty="0"/>
              <a:t>;</a:t>
            </a:r>
          </a:p>
          <a:p>
            <a:pPr marL="457200" indent="-457200">
              <a:buAutoNum type="arabicPeriod"/>
            </a:pPr>
            <a:endParaRPr lang="it-IT" dirty="0"/>
          </a:p>
          <a:p>
            <a:pPr marL="457200" indent="-457200">
              <a:buAutoNum type="arabicPeriod"/>
            </a:pPr>
            <a:r>
              <a:rPr lang="it-IT" dirty="0"/>
              <a:t>Turn ML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quadratic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20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4814675" y="1196914"/>
            <a:ext cx="381000" cy="1487814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7241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6276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6137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9944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2893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2384206"/>
            <a:ext cx="1371600" cy="71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3205775"/>
            <a:ext cx="1371600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3993175"/>
            <a:ext cx="1371600" cy="711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4856775"/>
            <a:ext cx="1371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67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9964287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dataset! Primarily,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FE9E7-29FB-864A-9148-6946320EC647}"/>
              </a:ext>
            </a:extLst>
          </p:cNvPr>
          <p:cNvSpPr txBox="1"/>
          <p:nvPr/>
        </p:nvSpPr>
        <p:spPr>
          <a:xfrm>
            <a:off x="4087593" y="5558135"/>
            <a:ext cx="394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&lt;MOMENT of SUSPENSE&gt;</a:t>
            </a:r>
          </a:p>
        </p:txBody>
      </p:sp>
    </p:spTree>
    <p:extLst>
      <p:ext uri="{BB962C8B-B14F-4D97-AF65-F5344CB8AC3E}">
        <p14:creationId xmlns:p14="http://schemas.microsoft.com/office/powerpoint/2010/main" val="3198707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dataset! Primarily,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FE9E7-29FB-864A-9148-6946320EC647}"/>
              </a:ext>
            </a:extLst>
          </p:cNvPr>
          <p:cNvSpPr txBox="1"/>
          <p:nvPr/>
        </p:nvSpPr>
        <p:spPr>
          <a:xfrm>
            <a:off x="2802803" y="5326641"/>
            <a:ext cx="4623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u="sng" dirty="0" err="1"/>
              <a:t>Dataset</a:t>
            </a:r>
            <a:r>
              <a:rPr lang="it-IT" b="1" i="1" u="sng" dirty="0"/>
              <a:t> </a:t>
            </a:r>
            <a:r>
              <a:rPr lang="it-IT" sz="4400" b="1" i="1" u="sng" dirty="0" err="1"/>
              <a:t>Balancing</a:t>
            </a:r>
            <a:r>
              <a:rPr lang="it-IT" b="1" i="1" u="sng" dirty="0"/>
              <a:t> </a:t>
            </a:r>
            <a:r>
              <a:rPr lang="it-IT" b="1" i="1" u="sng" dirty="0" err="1"/>
              <a:t>Problem</a:t>
            </a:r>
            <a:r>
              <a:rPr lang="it-IT" b="1" i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1648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F5D98-7215-004B-94F9-53FCAE586D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 Imbalance Problem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F6ECE8F-E05D-4540-9A4C-8E4DABBBDC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/>
              <a:t>Problem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Class Imbalance: examples in training data belonging to one class heavily outnumber the examples in the other class.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Most learning systems assume the training sets to be balanced.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zh-CN" sz="2400" dirty="0"/>
          </a:p>
          <a:p>
            <a:pPr>
              <a:lnSpc>
                <a:spcPct val="80000"/>
              </a:lnSpc>
            </a:pPr>
            <a:r>
              <a:rPr lang="en-US" altLang="zh-CN" sz="2800" dirty="0"/>
              <a:t>Result: 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influence the performance achieved by existing learning systems.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The learning system may have difficulties to learn the concept related to the minority class.</a:t>
            </a:r>
          </a:p>
        </p:txBody>
      </p:sp>
    </p:spTree>
    <p:extLst>
      <p:ext uri="{BB962C8B-B14F-4D97-AF65-F5344CB8AC3E}">
        <p14:creationId xmlns:p14="http://schemas.microsoft.com/office/powerpoint/2010/main" val="906673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64560FC-BBA1-F64B-AC62-82393FD6B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ML with Imbalanced Data Sets… why is it difficult?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5AD8B52-CAB4-FE4E-B51A-DAABE3DC63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Domains</a:t>
            </a:r>
          </a:p>
          <a:p>
            <a:pPr lvl="1"/>
            <a:r>
              <a:rPr lang="en-US" altLang="zh-CN" dirty="0"/>
              <a:t>Medical record databases regarding a rare disease</a:t>
            </a:r>
          </a:p>
          <a:p>
            <a:pPr lvl="1"/>
            <a:r>
              <a:rPr lang="en-US" altLang="zh-CN" dirty="0"/>
              <a:t>Continuous fault-monitoring tasks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ML community seems to agree on the hypothesis that the class imbalance is the major hypothesis in inducing classifiers in imbalanced domains.</a:t>
            </a:r>
          </a:p>
        </p:txBody>
      </p:sp>
    </p:spTree>
    <p:extLst>
      <p:ext uri="{BB962C8B-B14F-4D97-AF65-F5344CB8AC3E}">
        <p14:creationId xmlns:p14="http://schemas.microsoft.com/office/powerpoint/2010/main" val="3231710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Rectangle 8">
            <a:extLst>
              <a:ext uri="{FF2B5EF4-FFF2-40B4-BE49-F238E27FC236}">
                <a16:creationId xmlns:a16="http://schemas.microsoft.com/office/drawing/2014/main" id="{964A15AF-8915-4741-B061-CFF86FEFE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0501" y="115888"/>
            <a:ext cx="6620308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rebuchet MS" panose="020B0703020202090204" pitchFamily="34" charset="0"/>
              </a:rPr>
              <a:t>Why Learning from Imbalanced Data Sets might be difficult? (</a:t>
            </a:r>
            <a:r>
              <a:rPr lang="en-US" altLang="zh-CN" dirty="0" err="1">
                <a:latin typeface="Trebuchet MS" panose="020B0703020202090204" pitchFamily="34" charset="0"/>
              </a:rPr>
              <a:t>Con’t</a:t>
            </a:r>
            <a:r>
              <a:rPr lang="en-US" altLang="zh-CN" dirty="0">
                <a:latin typeface="Trebuchet MS" panose="020B0703020202090204" pitchFamily="34" charset="0"/>
              </a:rPr>
              <a:t>)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414A345C-6962-594D-BADE-47DF8F1F3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" y="2913130"/>
            <a:ext cx="7749933" cy="3762500"/>
          </a:xfrm>
          <a:noFill/>
          <a:ln/>
        </p:spPr>
      </p:pic>
      <p:sp>
        <p:nvSpPr>
          <p:cNvPr id="13322" name="Rectangle 10">
            <a:extLst>
              <a:ext uri="{FF2B5EF4-FFF2-40B4-BE49-F238E27FC236}">
                <a16:creationId xmlns:a16="http://schemas.microsoft.com/office/drawing/2014/main" id="{5BE40CC0-8931-FE4A-9383-A81E15A34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866117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FontTx/>
              <a:buChar char="•"/>
            </a:pPr>
            <a:r>
              <a:rPr lang="en-US" altLang="zh-CN" sz="2400" dirty="0"/>
              <a:t>Spare cases from the minority class may confuse a classifier like </a:t>
            </a:r>
            <a:r>
              <a:rPr lang="en-US" altLang="zh-CN" sz="2400" i="1" dirty="0"/>
              <a:t>k-nearest Neighbor (k-NN)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DC5036-ADF2-9D48-AD2C-50DDE6A3E401}"/>
              </a:ext>
            </a:extLst>
          </p:cNvPr>
          <p:cNvSpPr/>
          <p:nvPr/>
        </p:nvSpPr>
        <p:spPr bwMode="auto">
          <a:xfrm>
            <a:off x="544513" y="3009117"/>
            <a:ext cx="1306626" cy="31437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1BE9D-9E2C-2D49-897D-9DEEB867A57F}"/>
              </a:ext>
            </a:extLst>
          </p:cNvPr>
          <p:cNvSpPr/>
          <p:nvPr/>
        </p:nvSpPr>
        <p:spPr bwMode="auto">
          <a:xfrm>
            <a:off x="7427913" y="3444545"/>
            <a:ext cx="1112349" cy="31437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929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C4E2FE7-43A4-6C47-93EB-21C2E2AF7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 and Methods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938E5C0-6D34-D94F-9BAF-85742518A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Answer: The degree of data overlapping among the classes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Motivation: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Balance the training data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Remove noisy examples lying on the wrong side of the decision border</a:t>
            </a:r>
          </a:p>
          <a:p>
            <a:pPr>
              <a:lnSpc>
                <a:spcPct val="90000"/>
              </a:lnSpc>
            </a:pP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Methods: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Over-sampling method: Smote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Data cleaning methods: Tomek links, and Edited Nearest Neighbor Rule</a:t>
            </a:r>
          </a:p>
        </p:txBody>
      </p:sp>
    </p:spTree>
    <p:extLst>
      <p:ext uri="{BB962C8B-B14F-4D97-AF65-F5344CB8AC3E}">
        <p14:creationId xmlns:p14="http://schemas.microsoft.com/office/powerpoint/2010/main" val="3196984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6B3C92-FF2A-1E40-AD61-1B6F6D5B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Balancing Methods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EDF77B8-25EE-C14D-8824-122990C5F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/>
              <a:t>Baseline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Random over-sampling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Random under-sampling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Under-sampling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Condensed Nearest Neighbor Rule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One-sided selection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CNN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Neighborhood Cleaning Rule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Over-sampling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Combination of Over-sampling method with Under-sampling method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 + ENN</a:t>
            </a:r>
          </a:p>
        </p:txBody>
      </p:sp>
    </p:spTree>
    <p:extLst>
      <p:ext uri="{BB962C8B-B14F-4D97-AF65-F5344CB8AC3E}">
        <p14:creationId xmlns:p14="http://schemas.microsoft.com/office/powerpoint/2010/main" val="5998699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6B3C92-FF2A-1E40-AD61-1B6F6D5B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Balancing Methods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EDF77B8-25EE-C14D-8824-122990C5F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Baseline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Random over-sampling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Random under-sampling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Under-sampling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Condensed Nearest Neighbor Rule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One-sided selection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CNN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Neighborhood Cleaning Rule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Over-sampling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b="1" dirty="0">
                <a:solidFill>
                  <a:srgbClr val="FF0000"/>
                </a:solidFill>
              </a:rPr>
              <a:t>SMOTE!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Combination of Over-sampling method with Under-sampling method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Smote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Smote + ENN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83AC2-A0CF-B84A-B2A0-8CCDC2F75864}"/>
              </a:ext>
            </a:extLst>
          </p:cNvPr>
          <p:cNvSpPr/>
          <p:nvPr/>
        </p:nvSpPr>
        <p:spPr bwMode="auto">
          <a:xfrm>
            <a:off x="920578" y="4564195"/>
            <a:ext cx="1359568" cy="481263"/>
          </a:xfrm>
          <a:prstGeom prst="rect">
            <a:avLst/>
          </a:prstGeom>
          <a:solidFill>
            <a:schemeClr val="accent1">
              <a:alpha val="36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206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398ABB7-5626-9A4D-AFA1-EBF797489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9433" y="115888"/>
            <a:ext cx="6209731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SMOTE: Synthetic Minority Over-sampling Technique  [6]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0B6E32C-D7F5-1640-A6A4-698CC9A20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To form new minority class examples by interpolating between several minority class examples that lie together.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in ``feature space'' rather than ``data space’’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Algorithm: For each minority class example, introduce synthetic examples along the line segments joining any/all of the k minority class nearest neighbors.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Note: Depending upon the amount of over-sampling required, neighbors from the </a:t>
            </a:r>
            <a:r>
              <a:rPr lang="en-US" altLang="zh-CN" sz="2000" i="1" dirty="0"/>
              <a:t>k</a:t>
            </a:r>
            <a:r>
              <a:rPr lang="en-US" altLang="zh-CN" sz="2000" dirty="0"/>
              <a:t> nearest neighbors are randomly chosen.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For example: if we are using 5 nearest neighbors, if the amount of over-sampling needed is 200%, only two neighbors from the five nearest neighbors are chosen and one sample is generated in the direction of each.</a:t>
            </a:r>
            <a:r>
              <a:rPr lang="en-US" altLang="zh-C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42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5344990" y="899396"/>
            <a:ext cx="381000" cy="205577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5887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4922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4783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8590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1539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2385901"/>
            <a:ext cx="2185895" cy="7490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80" y="3173328"/>
            <a:ext cx="2185895" cy="7490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4074741"/>
            <a:ext cx="2185895" cy="749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5015392"/>
            <a:ext cx="2185895" cy="7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1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9" name="Rectangle 27">
            <a:extLst>
              <a:ext uri="{FF2B5EF4-FFF2-40B4-BE49-F238E27FC236}">
                <a16:creationId xmlns:a16="http://schemas.microsoft.com/office/drawing/2014/main" id="{8F6EE797-05A8-B44A-9D79-3E5EE2275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99" y="0"/>
            <a:ext cx="6028899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SMOTE: Synthetic Minority Over-sampling Technique</a:t>
            </a:r>
            <a:endParaRPr lang="zh-CN" altLang="en-US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96DA7AF-A8EA-644E-973C-4ADA596D6D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2027" y="1380699"/>
            <a:ext cx="3810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/>
              <a:t>Synthetic samples are generated in the following way: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Take the difference between the feature vector (sample) under consideration and its nearest neighbor.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Multiply this difference by a random number between 0 and 1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Add it to the feature vector under consideration.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graphicFrame>
        <p:nvGraphicFramePr>
          <p:cNvPr id="33837" name="Group 45">
            <a:extLst>
              <a:ext uri="{FF2B5EF4-FFF2-40B4-BE49-F238E27FC236}">
                <a16:creationId xmlns:a16="http://schemas.microsoft.com/office/drawing/2014/main" id="{F7EFA1CB-7B0C-9E48-B0AC-7E5BA7A17E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534256" y="1435291"/>
          <a:ext cx="3814762" cy="4630104"/>
        </p:xfrm>
        <a:graphic>
          <a:graphicData uri="http://schemas.openxmlformats.org/drawingml/2006/table">
            <a:tbl>
              <a:tblPr/>
              <a:tblGrid>
                <a:gridCol w="3814762">
                  <a:extLst>
                    <a:ext uri="{9D8B030D-6E8A-4147-A177-3AD203B41FA5}">
                      <a16:colId xmlns:a16="http://schemas.microsoft.com/office/drawing/2014/main" val="955445774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Consider a sample (6,4) and let (4,3) be its nearest neighbor.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18014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(6,4) is the sample for which k-nearest neighbors are being identified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75039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(4,3) is one of its k-nearest neighbors.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69054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Let: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167132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f1_1 = 6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f2_1 = 4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f2_1 - f1_1 = -2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76890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f1_2 = 4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f2_2 = 3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f2_2 - f1_2 = -1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521435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 new samples will be generated as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275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(f1',f2') = (6,4) + rand(0-1) * (-2,-1)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682058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rand(0-1) generates a random number between 0 and 1. 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1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480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2F80F58-4608-0044-AC46-F1B136974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SMOTE: A State-of-the-Art Resampling Approach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C886B3B-152F-1D44-81A3-2FC37B5D66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SMOTE stands for Synthetic Minority Oversampling Technique. 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It is a technique designed by Chawla, Hall, &amp; Kegelmeyer  in 2002.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It combines Informed Oversampling of the minority class with Random Undersampling        of the majority class.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SMOTE currently yields the best results as far as re-sampling and modifying the probabilistic estimate techniques go (Chawla, 2003).</a:t>
            </a:r>
          </a:p>
          <a:p>
            <a:pPr>
              <a:lnSpc>
                <a:spcPct val="90000"/>
              </a:lnSpc>
              <a:buFont typeface="Symbol" pitchFamily="2" charset="2"/>
              <a:buNone/>
            </a:pPr>
            <a:endParaRPr lang="en-US" altLang="it-IT" sz="2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7B527-A581-7F47-8C93-E722576D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9230A88-E604-1946-ABF8-870A91564F74}" type="slidenum">
              <a:rPr lang="en-US" altLang="it-IT"/>
              <a:pPr/>
              <a:t>121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738358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A84C-4A97-5F49-8FE1-489175F5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A8BE7-793B-C443-8624-9270B1E5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Machine Intelligence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Deception</a:t>
            </a:r>
            <a:endParaRPr lang="it-IT" dirty="0"/>
          </a:p>
        </p:txBody>
      </p:sp>
      <p:pic>
        <p:nvPicPr>
          <p:cNvPr id="4098" name="Picture 2" descr="Image result for machine learning vs statistics meme">
            <a:extLst>
              <a:ext uri="{FF2B5EF4-FFF2-40B4-BE49-F238E27FC236}">
                <a16:creationId xmlns:a16="http://schemas.microsoft.com/office/drawing/2014/main" id="{138B293E-3747-3945-95CE-76A1929A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75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3130-B2B1-EB4E-B5ED-8B9489B4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96" y="0"/>
            <a:ext cx="7886700" cy="1325563"/>
          </a:xfrm>
        </p:spPr>
        <p:txBody>
          <a:bodyPr/>
          <a:lstStyle/>
          <a:p>
            <a:r>
              <a:rPr lang="it-IT" dirty="0"/>
              <a:t>So… in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B8C0-3AEF-8340-8285-18EE5EE89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1138234"/>
            <a:ext cx="8634046" cy="4781550"/>
          </a:xfrm>
        </p:spPr>
        <p:txBody>
          <a:bodyPr/>
          <a:lstStyle/>
          <a:p>
            <a:r>
              <a:rPr lang="it-IT" sz="2000" dirty="0"/>
              <a:t>ML </a:t>
            </a:r>
            <a:r>
              <a:rPr lang="it-IT" sz="2000" dirty="0" err="1"/>
              <a:t>means</a:t>
            </a:r>
            <a:r>
              <a:rPr lang="it-IT" sz="2000" dirty="0"/>
              <a:t> </a:t>
            </a:r>
            <a:r>
              <a:rPr lang="it-IT" sz="2000" dirty="0" err="1"/>
              <a:t>learning</a:t>
            </a:r>
            <a:r>
              <a:rPr lang="it-IT" sz="2000" dirty="0"/>
              <a:t> from the </a:t>
            </a:r>
            <a:r>
              <a:rPr lang="it-IT" sz="2000" dirty="0" err="1"/>
              <a:t>past</a:t>
            </a:r>
            <a:r>
              <a:rPr lang="it-IT" sz="2000" dirty="0"/>
              <a:t> to </a:t>
            </a:r>
            <a:r>
              <a:rPr lang="it-IT" sz="2000" dirty="0" err="1"/>
              <a:t>predict</a:t>
            </a:r>
            <a:r>
              <a:rPr lang="it-IT" sz="2000" dirty="0"/>
              <a:t> the future;</a:t>
            </a:r>
          </a:p>
          <a:p>
            <a:pPr lvl="1"/>
            <a:r>
              <a:rPr lang="it-IT" sz="2000" dirty="0" err="1"/>
              <a:t>Machines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make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and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error</a:t>
            </a:r>
            <a:r>
              <a:rPr lang="it-IT" sz="2000" dirty="0"/>
              <a:t> in </a:t>
            </a:r>
            <a:r>
              <a:rPr lang="it-IT" sz="2000" dirty="0" err="1"/>
              <a:t>prediction</a:t>
            </a:r>
            <a:r>
              <a:rPr lang="it-IT" sz="2000" dirty="0"/>
              <a:t> (</a:t>
            </a:r>
            <a:r>
              <a:rPr lang="it-IT" sz="2000" dirty="0" err="1"/>
              <a:t>error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evaluated</a:t>
            </a:r>
            <a:r>
              <a:rPr lang="it-IT" sz="2000" dirty="0"/>
              <a:t> with </a:t>
            </a:r>
            <a:r>
              <a:rPr lang="it-IT" sz="2000" dirty="0" err="1"/>
              <a:t>statistical</a:t>
            </a:r>
            <a:r>
              <a:rPr lang="it-IT" sz="2000" dirty="0"/>
              <a:t> </a:t>
            </a:r>
            <a:r>
              <a:rPr lang="it-IT" sz="2000" dirty="0" err="1"/>
              <a:t>indexes</a:t>
            </a:r>
            <a:r>
              <a:rPr lang="it-IT" sz="2000" dirty="0"/>
              <a:t>, e.g., </a:t>
            </a:r>
            <a:r>
              <a:rPr lang="it-IT" sz="2000" dirty="0" err="1"/>
              <a:t>F-measure</a:t>
            </a:r>
            <a:r>
              <a:rPr lang="it-IT" sz="2000" dirty="0"/>
              <a:t>)</a:t>
            </a:r>
          </a:p>
          <a:p>
            <a:pPr marL="457200" lvl="1" indent="0">
              <a:buNone/>
            </a:pPr>
            <a:endParaRPr lang="it-IT" sz="2000" dirty="0"/>
          </a:p>
          <a:p>
            <a:r>
              <a:rPr lang="it-IT" sz="2000" dirty="0"/>
              <a:t>At </a:t>
            </a:r>
            <a:r>
              <a:rPr lang="it-IT" sz="2000" dirty="0" err="1"/>
              <a:t>least</a:t>
            </a:r>
            <a:r>
              <a:rPr lang="it-IT" sz="2000" dirty="0"/>
              <a:t> 3 </a:t>
            </a:r>
            <a:r>
              <a:rPr lang="it-IT" sz="2000" dirty="0" err="1"/>
              <a:t>classes</a:t>
            </a:r>
            <a:r>
              <a:rPr lang="it-IT" sz="2000" dirty="0"/>
              <a:t> of ML </a:t>
            </a:r>
            <a:r>
              <a:rPr lang="it-IT" sz="2000" dirty="0" err="1"/>
              <a:t>exist</a:t>
            </a:r>
            <a:r>
              <a:rPr lang="it-IT" sz="2000" dirty="0"/>
              <a:t>: (1) </a:t>
            </a:r>
            <a:r>
              <a:rPr lang="it-IT" sz="2000" dirty="0" err="1"/>
              <a:t>Supervised</a:t>
            </a:r>
            <a:r>
              <a:rPr lang="it-IT" sz="2000" dirty="0"/>
              <a:t> Learning; (2) </a:t>
            </a:r>
            <a:r>
              <a:rPr lang="it-IT" sz="2000" dirty="0" err="1"/>
              <a:t>Unsupervised</a:t>
            </a:r>
            <a:r>
              <a:rPr lang="it-IT" sz="2000" dirty="0"/>
              <a:t> Learning; (3) </a:t>
            </a:r>
            <a:r>
              <a:rPr lang="it-IT" sz="2000" dirty="0" err="1"/>
              <a:t>Reinforcement</a:t>
            </a:r>
            <a:r>
              <a:rPr lang="it-IT" sz="2000" dirty="0"/>
              <a:t> Learning;</a:t>
            </a:r>
          </a:p>
          <a:p>
            <a:pPr lvl="1"/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differ</a:t>
            </a:r>
            <a:r>
              <a:rPr lang="it-IT" sz="2000" dirty="0"/>
              <a:t> in </a:t>
            </a:r>
            <a:r>
              <a:rPr lang="it-IT" sz="2000" dirty="0" err="1"/>
              <a:t>types</a:t>
            </a:r>
            <a:r>
              <a:rPr lang="it-IT" sz="2000" dirty="0"/>
              <a:t> of data </a:t>
            </a:r>
            <a:r>
              <a:rPr lang="it-IT" sz="2000" dirty="0" err="1"/>
              <a:t>involved</a:t>
            </a:r>
            <a:r>
              <a:rPr lang="it-IT" sz="2000" dirty="0"/>
              <a:t>!</a:t>
            </a:r>
          </a:p>
          <a:p>
            <a:pPr marL="457200" lvl="1" indent="0">
              <a:buNone/>
            </a:pPr>
            <a:endParaRPr lang="it-IT" sz="2000" dirty="0"/>
          </a:p>
          <a:p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three</a:t>
            </a:r>
            <a:r>
              <a:rPr lang="it-IT" sz="2000" dirty="0"/>
              <a:t> </a:t>
            </a:r>
            <a:r>
              <a:rPr lang="it-IT" sz="2000" dirty="0" err="1"/>
              <a:t>types</a:t>
            </a:r>
            <a:r>
              <a:rPr lang="it-IT" sz="2000" dirty="0"/>
              <a:t> of ML </a:t>
            </a:r>
            <a:r>
              <a:rPr lang="it-IT" sz="2000" dirty="0" err="1"/>
              <a:t>however</a:t>
            </a:r>
            <a:r>
              <a:rPr lang="it-IT" sz="2000" dirty="0"/>
              <a:t> </a:t>
            </a:r>
            <a:r>
              <a:rPr lang="it-IT" sz="2000" dirty="0" err="1"/>
              <a:t>essentially</a:t>
            </a:r>
            <a:r>
              <a:rPr lang="it-IT" sz="2000" dirty="0"/>
              <a:t> </a:t>
            </a:r>
            <a:r>
              <a:rPr lang="it-IT" sz="2000" dirty="0" err="1"/>
              <a:t>amount</a:t>
            </a:r>
            <a:r>
              <a:rPr lang="it-IT" sz="2000" dirty="0"/>
              <a:t> to </a:t>
            </a:r>
            <a:r>
              <a:rPr lang="it-IT" sz="2000" dirty="0" err="1"/>
              <a:t>approximating</a:t>
            </a:r>
            <a:r>
              <a:rPr lang="it-IT" sz="2000" dirty="0"/>
              <a:t> a </a:t>
            </a:r>
            <a:r>
              <a:rPr lang="it-IT" sz="2000" dirty="0" err="1"/>
              <a:t>function</a:t>
            </a:r>
            <a:r>
              <a:rPr lang="it-IT" sz="2000" dirty="0"/>
              <a:t> by «</a:t>
            </a:r>
            <a:r>
              <a:rPr lang="it-IT" sz="2000" dirty="0" err="1"/>
              <a:t>imitation</a:t>
            </a:r>
            <a:r>
              <a:rPr lang="it-IT" sz="2000" dirty="0"/>
              <a:t>»;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 err="1"/>
              <a:t>Typical</a:t>
            </a:r>
            <a:r>
              <a:rPr lang="it-IT" sz="2000" dirty="0"/>
              <a:t> </a:t>
            </a:r>
            <a:r>
              <a:rPr lang="it-IT" sz="2000" dirty="0" err="1"/>
              <a:t>issues</a:t>
            </a:r>
            <a:r>
              <a:rPr lang="it-IT" sz="2000" dirty="0"/>
              <a:t>: (1) </a:t>
            </a:r>
            <a:r>
              <a:rPr lang="it-IT" sz="2000" dirty="0" err="1"/>
              <a:t>choosing</a:t>
            </a:r>
            <a:r>
              <a:rPr lang="it-IT" sz="2000" dirty="0"/>
              <a:t> the right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problem</a:t>
            </a:r>
            <a:r>
              <a:rPr lang="it-IT" sz="2000" dirty="0"/>
              <a:t> to solve; (2) </a:t>
            </a:r>
            <a:r>
              <a:rPr lang="it-IT" sz="2000" dirty="0" err="1"/>
              <a:t>presenting</a:t>
            </a:r>
            <a:r>
              <a:rPr lang="it-IT" sz="2000" dirty="0"/>
              <a:t> the right and appropriate data to the </a:t>
            </a:r>
            <a:r>
              <a:rPr lang="it-IT" sz="2000" dirty="0" err="1"/>
              <a:t>learning</a:t>
            </a:r>
            <a:r>
              <a:rPr lang="it-IT" sz="2000" dirty="0"/>
              <a:t> </a:t>
            </a:r>
            <a:r>
              <a:rPr lang="it-IT" sz="2000" dirty="0" err="1"/>
              <a:t>algo’s</a:t>
            </a:r>
            <a:r>
              <a:rPr lang="it-IT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3596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829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Mitchell, T. Machine Learning. , McGraw-Hill (1997). </a:t>
            </a:r>
          </a:p>
          <a:p>
            <a:endParaRPr lang="en-US" dirty="0"/>
          </a:p>
          <a:p>
            <a:r>
              <a:rPr lang="en-US" dirty="0" err="1"/>
              <a:t>Alpaydin</a:t>
            </a:r>
            <a:r>
              <a:rPr lang="en-US" dirty="0"/>
              <a:t>, </a:t>
            </a:r>
            <a:r>
              <a:rPr lang="en-US" dirty="0" err="1"/>
              <a:t>Ethem</a:t>
            </a:r>
            <a:r>
              <a:rPr lang="en-US" dirty="0"/>
              <a:t>. </a:t>
            </a:r>
            <a:r>
              <a:rPr lang="en-US" i="1" dirty="0"/>
              <a:t>Introduction to Machine Learning</a:t>
            </a:r>
            <a:r>
              <a:rPr lang="en-US" dirty="0"/>
              <a:t>. : The MIT Press, 2004. </a:t>
            </a:r>
          </a:p>
          <a:p>
            <a:endParaRPr lang="en-US" dirty="0"/>
          </a:p>
          <a:p>
            <a:r>
              <a:rPr lang="en-US" dirty="0" err="1"/>
              <a:t>Kubat</a:t>
            </a:r>
            <a:r>
              <a:rPr lang="en-US" dirty="0"/>
              <a:t>, </a:t>
            </a:r>
            <a:r>
              <a:rPr lang="en-US" dirty="0" err="1"/>
              <a:t>Miroslav</a:t>
            </a:r>
            <a:r>
              <a:rPr lang="en-US" dirty="0"/>
              <a:t>. </a:t>
            </a:r>
            <a:r>
              <a:rPr lang="en-US" i="1" dirty="0"/>
              <a:t>An Introduction to Machine Learning</a:t>
            </a:r>
            <a:r>
              <a:rPr lang="en-US" dirty="0"/>
              <a:t>. : Springer, 2015.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7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71450"/>
            <a:ext cx="8534400" cy="1143000"/>
          </a:xfrm>
        </p:spPr>
        <p:txBody>
          <a:bodyPr/>
          <a:lstStyle/>
          <a:p>
            <a:r>
              <a:rPr lang="es-ES"/>
              <a:t>References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640763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1800" i="1"/>
              <a:t>Evaluation in Web mining Tutorial at </a:t>
            </a:r>
            <a:r>
              <a:rPr lang="es-ES" sz="1800" i="1">
                <a:hlinkClick r:id="rId2"/>
              </a:rPr>
              <a:t>ECML/PKDD 2004</a:t>
            </a:r>
            <a:r>
              <a:rPr lang="es-ES" sz="1800" i="1"/>
              <a:t> Pisa, Italy; 20th September, 2004. Bettina Berendt, Myra Spiliopoulou, Ernestina Menasalvas</a:t>
            </a:r>
          </a:p>
          <a:p>
            <a:pPr>
              <a:lnSpc>
                <a:spcPct val="80000"/>
              </a:lnSpc>
            </a:pPr>
            <a:r>
              <a:rPr lang="en-US" sz="1800" i="1"/>
              <a:t>Towards</a:t>
            </a:r>
            <a:r>
              <a:rPr lang="en-US" sz="1800"/>
              <a:t> a Methodology for Data mining Project Development : The Importance of Abstraction. Menasalvas, Millán, Gonzalez-Aranda, Segovia</a:t>
            </a:r>
          </a:p>
          <a:p>
            <a:pPr>
              <a:lnSpc>
                <a:spcPct val="80000"/>
              </a:lnSpc>
            </a:pPr>
            <a:r>
              <a:rPr lang="es-ES" sz="1800" i="1">
                <a:hlinkClick r:id="rId3"/>
              </a:rPr>
              <a:t>Bettina Berendt</a:t>
            </a:r>
            <a:r>
              <a:rPr lang="es-ES" sz="1800" i="1"/>
              <a:t>, </a:t>
            </a:r>
            <a:r>
              <a:rPr lang="es-ES" sz="1800" i="1">
                <a:hlinkClick r:id="rId4"/>
              </a:rPr>
              <a:t>Andreas Hotho</a:t>
            </a:r>
            <a:r>
              <a:rPr lang="es-ES" sz="1800" i="1"/>
              <a:t>, </a:t>
            </a:r>
            <a:r>
              <a:rPr lang="es-ES" sz="1800" i="1">
                <a:hlinkClick r:id="rId5"/>
              </a:rPr>
              <a:t>Dunja Mladenic</a:t>
            </a:r>
            <a:r>
              <a:rPr lang="es-ES" sz="1800" i="1"/>
              <a:t>, </a:t>
            </a:r>
            <a:r>
              <a:rPr lang="es-ES" sz="1800" i="1">
                <a:hlinkClick r:id="rId6"/>
              </a:rPr>
              <a:t>Maarten van Someren</a:t>
            </a:r>
            <a:r>
              <a:rPr lang="es-ES" sz="1800" i="1"/>
              <a:t>, Myra Spiliopoulou, </a:t>
            </a:r>
            <a:r>
              <a:rPr lang="es-ES" sz="1800" i="1">
                <a:hlinkClick r:id="rId7"/>
              </a:rPr>
              <a:t>Gerd Stumme</a:t>
            </a:r>
            <a:r>
              <a:rPr lang="es-ES" sz="1800" i="1"/>
              <a:t>: Web Mining: From Web to Semantic Web, First European Web Mining Forum, EMWF 2003, Cavtat-Dubrovnik, Croatia, September 22, 2003, Revised Selected and Invited Papers </a:t>
            </a:r>
            <a:r>
              <a:rPr lang="es-ES" sz="1800" i="1">
                <a:hlinkClick r:id="rId8"/>
              </a:rPr>
              <a:t>Springer 2004</a:t>
            </a:r>
            <a:r>
              <a:rPr lang="es-ES" sz="1800"/>
              <a:t> </a:t>
            </a:r>
          </a:p>
          <a:p>
            <a:pPr>
              <a:lnSpc>
                <a:spcPct val="80000"/>
              </a:lnSpc>
            </a:pPr>
            <a:r>
              <a:rPr lang="es-ES" sz="1800" i="1"/>
              <a:t>Myra Spiliopoulou, </a:t>
            </a:r>
            <a:r>
              <a:rPr lang="es-ES" sz="1800" i="1">
                <a:hlinkClick r:id="rId9"/>
              </a:rPr>
              <a:t>Carsten Pohle</a:t>
            </a:r>
            <a:r>
              <a:rPr lang="es-ES" sz="1800" i="1"/>
              <a:t>: Modelling and Incorporating Background Knowledge in the Web Mining Process. </a:t>
            </a:r>
            <a:r>
              <a:rPr lang="es-ES" sz="1800" i="1">
                <a:hlinkClick r:id="rId10"/>
              </a:rPr>
              <a:t>Pattern Detection and Discovery 2002</a:t>
            </a:r>
            <a:r>
              <a:rPr lang="es-ES" sz="1800" i="1"/>
              <a:t>: 154-169</a:t>
            </a:r>
          </a:p>
          <a:p>
            <a:pPr>
              <a:lnSpc>
                <a:spcPct val="80000"/>
              </a:lnSpc>
            </a:pPr>
            <a:r>
              <a:rPr lang="es-ES" sz="1800">
                <a:hlinkClick r:id="rId11"/>
              </a:rPr>
              <a:t>www.crisp-dm.org</a:t>
            </a:r>
            <a:endParaRPr lang="es-ES" sz="1800"/>
          </a:p>
          <a:p>
            <a:pPr>
              <a:lnSpc>
                <a:spcPct val="80000"/>
              </a:lnSpc>
            </a:pPr>
            <a:r>
              <a:rPr lang="es-ES" sz="1800" i="1"/>
              <a:t>www.spss.com/</a:t>
            </a:r>
            <a:r>
              <a:rPr lang="es-ES" sz="1800" b="1" i="1"/>
              <a:t>clementine</a:t>
            </a:r>
            <a:r>
              <a:rPr lang="es-ES" sz="1800" i="1"/>
              <a:t>/</a:t>
            </a:r>
            <a:r>
              <a:rPr lang="es-ES" sz="1800" b="1" i="1"/>
              <a:t>cats</a:t>
            </a:r>
            <a:r>
              <a:rPr lang="es-ES" sz="1800" i="1"/>
              <a:t>.htm</a:t>
            </a:r>
            <a:r>
              <a:rPr lang="es-ES" sz="1800"/>
              <a:t> </a:t>
            </a:r>
          </a:p>
          <a:p>
            <a:pPr>
              <a:lnSpc>
                <a:spcPct val="80000"/>
              </a:lnSpc>
            </a:pPr>
            <a:r>
              <a:rPr lang="es-ES" sz="1800" i="1">
                <a:hlinkClick r:id="rId12"/>
              </a:rPr>
              <a:t>www.</a:t>
            </a:r>
            <a:r>
              <a:rPr lang="es-ES" sz="1800" b="1" i="1">
                <a:hlinkClick r:id="rId12"/>
              </a:rPr>
              <a:t>sas</a:t>
            </a:r>
            <a:r>
              <a:rPr lang="es-ES" sz="1800" i="1">
                <a:hlinkClick r:id="rId12"/>
              </a:rPr>
              <a:t>.com/technologies/analytics/datamining/miner/</a:t>
            </a:r>
            <a:r>
              <a:rPr lang="es-ES" sz="1800" b="1" i="1">
                <a:hlinkClick r:id="rId12"/>
              </a:rPr>
              <a:t>semma</a:t>
            </a:r>
            <a:r>
              <a:rPr lang="es-ES" sz="1800" i="1">
                <a:hlinkClick r:id="rId12"/>
              </a:rPr>
              <a:t>.html</a:t>
            </a:r>
            <a:endParaRPr lang="es-ES" sz="1800" i="1"/>
          </a:p>
          <a:p>
            <a:pPr>
              <a:lnSpc>
                <a:spcPct val="80000"/>
              </a:lnSpc>
            </a:pPr>
            <a:r>
              <a:rPr lang="es-ES" sz="1800"/>
              <a:t>www.</a:t>
            </a:r>
            <a:r>
              <a:rPr lang="es-ES" sz="1800" b="1"/>
              <a:t>crm</a:t>
            </a:r>
            <a:r>
              <a:rPr lang="es-ES" sz="1800"/>
              <a:t>methodology.com </a:t>
            </a:r>
          </a:p>
          <a:p>
            <a:pPr>
              <a:lnSpc>
                <a:spcPct val="80000"/>
              </a:lnSpc>
            </a:pPr>
            <a:r>
              <a:rPr lang="es-ES" sz="1800"/>
              <a:t>www.</a:t>
            </a:r>
            <a:r>
              <a:rPr lang="es-ES" sz="1800" b="1"/>
              <a:t>e</a:t>
            </a:r>
            <a:r>
              <a:rPr lang="es-ES" sz="1800"/>
              <a:t>m</a:t>
            </a:r>
            <a:r>
              <a:rPr lang="es-ES" sz="1800" b="1"/>
              <a:t>e</a:t>
            </a:r>
            <a:r>
              <a:rPr lang="es-ES" sz="1800"/>
              <a:t>trics.org/articl</a:t>
            </a:r>
            <a:r>
              <a:rPr lang="es-ES" sz="1800" b="1"/>
              <a:t>e</a:t>
            </a:r>
            <a:r>
              <a:rPr lang="es-ES" sz="1800"/>
              <a:t>s/whit</a:t>
            </a:r>
            <a:r>
              <a:rPr lang="es-ES" sz="1800" b="1"/>
              <a:t>e</a:t>
            </a:r>
            <a:r>
              <a:rPr lang="es-ES" sz="1800"/>
              <a:t>pap</a:t>
            </a:r>
            <a:r>
              <a:rPr lang="es-ES" sz="1800" b="1"/>
              <a:t>e</a:t>
            </a:r>
            <a:r>
              <a:rPr lang="es-ES" sz="1800"/>
              <a:t>r.html  </a:t>
            </a:r>
            <a:endParaRPr lang="es-ES" sz="1800" i="1"/>
          </a:p>
          <a:p>
            <a:pPr>
              <a:lnSpc>
                <a:spcPct val="80000"/>
              </a:lnSpc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5175836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Reading Materials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491038"/>
          </a:xfrm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Text Books</a:t>
            </a:r>
          </a:p>
          <a:p>
            <a:pPr lvl="1"/>
            <a:r>
              <a:rPr lang="en-US" altLang="ja-JP" dirty="0">
                <a:cs typeface="ＭＳ Ｐゴシック" charset="0"/>
              </a:rPr>
              <a:t>T. Mitchell (1997). </a:t>
            </a:r>
            <a:r>
              <a:rPr lang="en-US" altLang="ja-JP" i="1" dirty="0">
                <a:cs typeface="ＭＳ Ｐゴシック" charset="0"/>
              </a:rPr>
              <a:t>Machine Learning</a:t>
            </a:r>
            <a:r>
              <a:rPr lang="en-US" altLang="ja-JP" dirty="0">
                <a:cs typeface="ＭＳ Ｐゴシック" charset="0"/>
              </a:rPr>
              <a:t>, McGraw-Hill Publishers, </a:t>
            </a:r>
            <a:r>
              <a:rPr lang="en-US" altLang="ja-JP" dirty="0" err="1">
                <a:cs typeface="ＭＳ Ｐゴシック" charset="0"/>
              </a:rPr>
              <a:t>Chapt</a:t>
            </a:r>
            <a:r>
              <a:rPr lang="en-US" altLang="ja-JP" dirty="0">
                <a:cs typeface="ＭＳ Ｐゴシック" charset="0"/>
              </a:rPr>
              <a:t> 1.</a:t>
            </a:r>
          </a:p>
          <a:p>
            <a:endParaRPr lang="en-US" altLang="ja-JP" dirty="0">
              <a:cs typeface="ＭＳ Ｐゴシック" charset="0"/>
            </a:endParaRPr>
          </a:p>
          <a:p>
            <a:r>
              <a:rPr lang="en-US" altLang="ja-JP" dirty="0">
                <a:cs typeface="ＭＳ Ｐゴシック" charset="0"/>
              </a:rPr>
              <a:t>Lecture Notes</a:t>
            </a:r>
          </a:p>
          <a:p>
            <a:pPr lvl="1"/>
            <a:r>
              <a:rPr lang="en-US" altLang="ja-JP" dirty="0">
                <a:cs typeface="ＭＳ Ｐゴシック" charset="0"/>
                <a:hlinkClick r:id="rId3"/>
              </a:rPr>
              <a:t>Course Slides</a:t>
            </a:r>
            <a:endParaRPr lang="en-US" altLang="ja-JP" dirty="0">
              <a:cs typeface="ＭＳ Ｐゴシック" charset="0"/>
            </a:endParaRPr>
          </a:p>
          <a:p>
            <a:pPr lvl="1"/>
            <a:r>
              <a:rPr lang="en-US" altLang="ja-JP" dirty="0">
                <a:cs typeface="ＭＳ Ｐゴシック" charset="0"/>
              </a:rPr>
              <a:t>See slide 16 in notes, based on your project</a:t>
            </a:r>
          </a:p>
          <a:p>
            <a:pPr lvl="1"/>
            <a:r>
              <a:rPr lang="en-US" altLang="ja-JP" dirty="0">
                <a:cs typeface="ＭＳ Ｐゴシック" charset="0"/>
                <a:hlinkClick r:id="rId4"/>
              </a:rPr>
              <a:t>Introduction to Machine Learning</a:t>
            </a:r>
            <a:endParaRPr lang="en-US" altLang="ja-JP" dirty="0">
              <a:cs typeface="ＭＳ Ｐゴシック" charset="0"/>
            </a:endParaRPr>
          </a:p>
          <a:p>
            <a:pPr lvl="1"/>
            <a:r>
              <a:rPr lang="en-US" altLang="ja-JP" dirty="0">
                <a:cs typeface="ＭＳ Ｐゴシック" charset="0"/>
              </a:rPr>
              <a:t>Scientific Data-Mining Notes*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Machine Learning 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573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>
                <a:ea typeface="SimSun" charset="0"/>
                <a:cs typeface="SimSun" charset="0"/>
              </a:rPr>
              <a:t>Technical Papers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4910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Journals, e.g.,</a:t>
            </a:r>
          </a:p>
          <a:p>
            <a:pPr lvl="1">
              <a:lnSpc>
                <a:spcPct val="90000"/>
              </a:lnSpc>
            </a:pPr>
            <a:r>
              <a:rPr lang="en-US" altLang="ja-JP" i="1" dirty="0">
                <a:cs typeface="ＭＳ Ｐゴシック" charset="0"/>
              </a:rPr>
              <a:t>Machine Learning</a:t>
            </a:r>
            <a:r>
              <a:rPr lang="en-US" altLang="ja-JP" dirty="0">
                <a:cs typeface="ＭＳ Ｐゴシック" charset="0"/>
              </a:rPr>
              <a:t>, Kluwer Academic Publishers. </a:t>
            </a:r>
          </a:p>
          <a:p>
            <a:pPr lvl="1">
              <a:lnSpc>
                <a:spcPct val="90000"/>
              </a:lnSpc>
            </a:pPr>
            <a:r>
              <a:rPr lang="en-US" altLang="ja-JP" i="1" dirty="0">
                <a:cs typeface="ＭＳ Ｐゴシック" charset="0"/>
              </a:rPr>
              <a:t>Journal of Machine Learning Research</a:t>
            </a:r>
            <a:r>
              <a:rPr lang="en-US" altLang="ja-JP" dirty="0">
                <a:cs typeface="ＭＳ Ｐゴシック" charset="0"/>
              </a:rPr>
              <a:t>, MIT Press.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ja-JP" dirty="0"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Conferences, </a:t>
            </a:r>
            <a:r>
              <a:rPr lang="en-US" altLang="ja-JP">
                <a:cs typeface="ＭＳ Ｐゴシック" charset="0"/>
              </a:rPr>
              <a:t>e.g.,</a:t>
            </a:r>
            <a:endParaRPr lang="en-US" altLang="ja-JP" dirty="0"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International Conference on Machine Learning (ICML)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Neural Information Processing Systems (NIPS)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Machine Learning 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019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13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4803938" y="1440447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5887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4922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4783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8590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1539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23" y="2260600"/>
            <a:ext cx="12319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55" y="3288176"/>
            <a:ext cx="15875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78" y="4218934"/>
            <a:ext cx="2540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123159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381299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371650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195801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6521" y="576479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41633" y="2036058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1633" y="268761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41633" y="347319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41633" y="4437185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41633" y="5250440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5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3683000" y="212315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26001" y="3523632"/>
            <a:ext cx="275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labeled examples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219715" y="144582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3255" y="1164254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25685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15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90705" y="5642226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17" name="Oval 16"/>
          <p:cNvSpPr/>
          <p:nvPr/>
        </p:nvSpPr>
        <p:spPr>
          <a:xfrm>
            <a:off x="4198782" y="2224210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10448" y="2457766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464999" y="2603036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47" y="1532755"/>
            <a:ext cx="1146630" cy="112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4" y="2790895"/>
            <a:ext cx="887704" cy="894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3" y="3781246"/>
            <a:ext cx="1103502" cy="649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7" y="4605397"/>
            <a:ext cx="1220008" cy="6963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35289" y="144565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5289" y="2097209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5289" y="2882789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5289" y="3846781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5289" y="4660036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92250" y="2234849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03916" y="2468405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358467" y="2613675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71600" y="562736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learn to predict new example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24" y="1749425"/>
            <a:ext cx="1816100" cy="2019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937978" y="2613675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99124" y="2684855"/>
            <a:ext cx="16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label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7772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848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1" y="1286482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7" y="2579397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6" y="3569748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20" y="4393899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45" y="5489158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7433" y="119938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7433" y="1850936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6212" y="2671291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6212" y="3635283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936212" y="4448538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9091" y="2431448"/>
            <a:ext cx="554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Classification: a finite set of labels</a:t>
            </a:r>
          </a:p>
        </p:txBody>
      </p:sp>
    </p:spTree>
    <p:extLst>
      <p:ext uri="{BB962C8B-B14F-4D97-AF65-F5344CB8AC3E}">
        <p14:creationId xmlns:p14="http://schemas.microsoft.com/office/powerpoint/2010/main" val="122403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Classification Example</a:t>
            </a:r>
          </a:p>
        </p:txBody>
      </p:sp>
      <p:pic>
        <p:nvPicPr>
          <p:cNvPr id="2663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41392" y="1479636"/>
            <a:ext cx="4773908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420938"/>
            <a:ext cx="3322638" cy="3168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Differentiate</a:t>
            </a:r>
            <a:r>
              <a:rPr lang="tr-TR" dirty="0"/>
              <a:t> between </a:t>
            </a:r>
            <a:r>
              <a:rPr lang="tr-TR" dirty="0">
                <a:solidFill>
                  <a:srgbClr val="FF33CC"/>
                </a:solidFill>
              </a:rPr>
              <a:t>low-risk</a:t>
            </a:r>
            <a:r>
              <a:rPr lang="tr-TR" dirty="0"/>
              <a:t> and </a:t>
            </a:r>
            <a:r>
              <a:rPr lang="tr-TR" dirty="0">
                <a:solidFill>
                  <a:srgbClr val="FF0000"/>
                </a:solidFill>
              </a:rPr>
              <a:t>high-risk</a:t>
            </a:r>
            <a:r>
              <a:rPr lang="tr-TR" dirty="0"/>
              <a:t> customers from their </a:t>
            </a:r>
            <a:r>
              <a:rPr lang="tr-TR" b="1" i="1" dirty="0"/>
              <a:t>income</a:t>
            </a:r>
            <a:r>
              <a:rPr lang="tr-TR" dirty="0"/>
              <a:t> and </a:t>
            </a:r>
            <a:r>
              <a:rPr lang="tr-TR" b="1" i="1" dirty="0"/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65968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878"/>
            <a:ext cx="7886700" cy="1325563"/>
          </a:xfrm>
        </p:spPr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6" y="1345296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" y="2590554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86" y="3580905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80" y="4405056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8505" y="557864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8505" y="1114463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3428" y="1909750"/>
            <a:ext cx="5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-4.5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9772" y="2682448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319772" y="364644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2319772" y="4459695"/>
            <a:ext cx="50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4.3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992652" y="2520930"/>
            <a:ext cx="494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Regression: label is real-valued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1621" y="51328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7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FD41-45D7-0044-80A7-61FE26AF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r>
              <a:rPr lang="it-IT" dirty="0"/>
              <a:t> from last </a:t>
            </a:r>
            <a:r>
              <a:rPr lang="it-IT" dirty="0" err="1"/>
              <a:t>episodes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9A0C-D091-DB4E-A17E-F4D9B469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9476"/>
            <a:ext cx="7772400" cy="4050323"/>
          </a:xfrm>
        </p:spPr>
        <p:txBody>
          <a:bodyPr/>
          <a:lstStyle/>
          <a:p>
            <a:r>
              <a:rPr lang="it-IT" dirty="0" err="1"/>
              <a:t>Stuff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projects</a:t>
            </a:r>
            <a:r>
              <a:rPr lang="it-IT" dirty="0"/>
              <a:t>… </a:t>
            </a:r>
          </a:p>
          <a:p>
            <a:pPr lvl="1"/>
            <a:r>
              <a:rPr lang="it-IT" dirty="0"/>
              <a:t>NOTE: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! Time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luxury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b="1" dirty="0"/>
              <a:t>*</a:t>
            </a:r>
            <a:r>
              <a:rPr lang="it-IT" b="1" u="sng" dirty="0" err="1"/>
              <a:t>not</a:t>
            </a:r>
            <a:r>
              <a:rPr lang="it-IT" b="1" dirty="0"/>
              <a:t>*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!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AI 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Machine-Learning</a:t>
            </a:r>
          </a:p>
          <a:p>
            <a:endParaRPr lang="it-IT" dirty="0"/>
          </a:p>
          <a:p>
            <a:r>
              <a:rPr lang="it-IT" dirty="0"/>
              <a:t>The CRISP-DM model and ML canvas</a:t>
            </a:r>
          </a:p>
          <a:p>
            <a:endParaRPr lang="it-IT" dirty="0"/>
          </a:p>
          <a:p>
            <a:r>
              <a:rPr lang="it-IT" dirty="0"/>
              <a:t>Precision/</a:t>
            </a:r>
            <a:r>
              <a:rPr lang="it-IT" dirty="0" err="1"/>
              <a:t>Recall</a:t>
            </a:r>
            <a:r>
              <a:rPr lang="it-IT" dirty="0"/>
              <a:t> &amp; </a:t>
            </a:r>
            <a:r>
              <a:rPr lang="it-IT" dirty="0" err="1"/>
              <a:t>F-Measure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D7216-CEF0-FF4D-8E0C-260F73EB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09D83-0B21-FB41-94DD-332ECDEB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tr-TR" dirty="0" err="1"/>
              <a:t>Regression</a:t>
            </a:r>
            <a:r>
              <a:rPr lang="tr-TR" dirty="0"/>
              <a:t> Example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Price</a:t>
            </a:r>
            <a:r>
              <a:rPr lang="tr-TR" dirty="0"/>
              <a:t> of a used car</a:t>
            </a:r>
          </a:p>
          <a:p>
            <a:pPr marL="0" indent="0">
              <a:buNone/>
            </a:pPr>
            <a:endParaRPr lang="tr-TR" i="1" dirty="0"/>
          </a:p>
          <a:p>
            <a:pPr marL="0" indent="0">
              <a:buNone/>
            </a:pPr>
            <a:r>
              <a:rPr lang="tr-TR" i="1" dirty="0"/>
              <a:t>x </a:t>
            </a:r>
            <a:r>
              <a:rPr lang="tr-TR" dirty="0"/>
              <a:t>: car </a:t>
            </a:r>
            <a:r>
              <a:rPr lang="tr-TR" dirty="0" err="1"/>
              <a:t>attributes</a:t>
            </a:r>
            <a:br>
              <a:rPr lang="tr-TR" dirty="0"/>
            </a:br>
            <a:r>
              <a:rPr lang="tr-TR" dirty="0"/>
              <a:t>     (</a:t>
            </a:r>
            <a:r>
              <a:rPr lang="tr-TR" dirty="0" err="1"/>
              <a:t>e.g</a:t>
            </a:r>
            <a:r>
              <a:rPr lang="tr-TR" dirty="0"/>
              <a:t>. </a:t>
            </a:r>
            <a:r>
              <a:rPr lang="tr-TR" dirty="0" err="1"/>
              <a:t>mileage</a:t>
            </a:r>
            <a:r>
              <a:rPr lang="tr-TR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tr-TR" i="1" dirty="0"/>
              <a:t>y </a:t>
            </a:r>
            <a:r>
              <a:rPr lang="tr-TR" dirty="0"/>
              <a:t>: price</a:t>
            </a:r>
          </a:p>
          <a:p>
            <a:pPr>
              <a:buFont typeface="Wingdings" pitchFamily="2" charset="2"/>
              <a:buNone/>
            </a:pPr>
            <a:endParaRPr lang="tr-TR" dirty="0"/>
          </a:p>
        </p:txBody>
      </p:sp>
      <p:pic>
        <p:nvPicPr>
          <p:cNvPr id="9011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40200" y="1492250"/>
            <a:ext cx="4546600" cy="43751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A429E-EC32-4435-B6D9-2C358E91B0C4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6227763" y="2779713"/>
            <a:ext cx="1444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 dirty="0">
                <a:solidFill>
                  <a:schemeClr val="accent1"/>
                </a:solidFill>
                <a:latin typeface="+mn-lt"/>
              </a:rPr>
              <a:t>y 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wx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+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w</a:t>
            </a:r>
            <a:r>
              <a:rPr lang="tr-TR" sz="2400" baseline="-25000" dirty="0">
                <a:solidFill>
                  <a:schemeClr val="accent1"/>
                </a:solidFill>
                <a:latin typeface="+mn-lt"/>
              </a:rPr>
              <a:t>0</a:t>
            </a:r>
            <a:endParaRPr lang="en-GB" sz="2400" baseline="-250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01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Economics/Finance: predict the value of a stock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Epidemiology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Car/plane navigation: angle of the steering wheel, acceleration,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Temporal trends: weather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599"/>
            <a:ext cx="7886700" cy="1325563"/>
          </a:xfrm>
        </p:spPr>
        <p:txBody>
          <a:bodyPr/>
          <a:lstStyle/>
          <a:p>
            <a:r>
              <a:rPr lang="en-US" dirty="0"/>
              <a:t>Supervised learning: ranking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009" y="1505807"/>
            <a:ext cx="1250312" cy="3809346"/>
            <a:chOff x="292009" y="1505807"/>
            <a:chExt cx="1250312" cy="38093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691" y="1505807"/>
              <a:ext cx="1146630" cy="11241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746" y="2804275"/>
              <a:ext cx="887704" cy="8944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15" y="3794626"/>
              <a:ext cx="1103502" cy="6491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009" y="4618777"/>
              <a:ext cx="1220008" cy="69637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922510" y="5576259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7433" y="1418706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7433" y="2070261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56601" y="2896169"/>
            <a:ext cx="32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1956601" y="3860161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956601" y="4673416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16657" y="2518549"/>
            <a:ext cx="4941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Ranking: label is a ranking (something that can be reduced to </a:t>
            </a:r>
            <a:r>
              <a:rPr lang="en-US" sz="2800" dirty="0" err="1">
                <a:solidFill>
                  <a:srgbClr val="008000"/>
                </a:solidFill>
              </a:rPr>
              <a:t>Ν</a:t>
            </a:r>
            <a:r>
              <a:rPr lang="en-US" sz="2800" dirty="0">
                <a:solidFill>
                  <a:srgbClr val="008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62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6681"/>
            <a:ext cx="7886700" cy="1325563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73" y="3080749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3" y="1175749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5" y="1175749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523" y="1340849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23" y="3224682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4723" y="5665892"/>
            <a:ext cx="6501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Unupervised</a:t>
            </a:r>
            <a:r>
              <a:rPr lang="en-US" sz="2000" dirty="0">
                <a:solidFill>
                  <a:srgbClr val="0000FF"/>
                </a:solidFill>
              </a:rPr>
              <a:t> learning: given data, i.e. examples, but no labels</a:t>
            </a:r>
          </a:p>
        </p:txBody>
      </p:sp>
    </p:spTree>
    <p:extLst>
      <p:ext uri="{BB962C8B-B14F-4D97-AF65-F5344CB8AC3E}">
        <p14:creationId xmlns:p14="http://schemas.microsoft.com/office/powerpoint/2010/main" val="351158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learn clusters/groups without any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customer segmentation (i.e. grouping)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bioinformatics: learn motifs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2648" y="1989667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right, straight, left, left, left, straight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2511133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straight, straight, left, right, straight, straight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9777" y="2032000"/>
            <a:ext cx="85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GOOD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4443" y="2508577"/>
            <a:ext cx="60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648" y="3291246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right, straight, left, left, left, straight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648" y="3812712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straight, straight, left, right, straight, straight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9777" y="3333579"/>
            <a:ext cx="61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18.5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4443" y="3810156"/>
            <a:ext cx="37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-3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9778" y="3146778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9778" y="4329289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2890" y="4595167"/>
            <a:ext cx="7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i="1" dirty="0">
                <a:solidFill>
                  <a:srgbClr val="FF6600"/>
                </a:solidFill>
              </a:rPr>
              <a:t>sequence</a:t>
            </a:r>
            <a:r>
              <a:rPr lang="en-US" sz="2400" dirty="0"/>
              <a:t> of examples/states and a </a:t>
            </a:r>
            <a:r>
              <a:rPr lang="en-US" sz="2400" i="1" dirty="0">
                <a:solidFill>
                  <a:srgbClr val="FF6600"/>
                </a:solidFill>
              </a:rPr>
              <a:t>reward</a:t>
            </a:r>
            <a:r>
              <a:rPr lang="en-US" sz="2400" dirty="0"/>
              <a:t> after completing that sequence, learn to predict the action to take in for an individual example/state</a:t>
            </a:r>
          </a:p>
        </p:txBody>
      </p:sp>
    </p:spTree>
    <p:extLst>
      <p:ext uri="{BB962C8B-B14F-4D97-AF65-F5344CB8AC3E}">
        <p14:creationId xmlns:p14="http://schemas.microsoft.com/office/powerpoint/2010/main" val="72591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46" y="115888"/>
            <a:ext cx="5678488" cy="838200"/>
          </a:xfrm>
        </p:spPr>
        <p:txBody>
          <a:bodyPr>
            <a:normAutofit/>
          </a:bodyPr>
          <a:lstStyle/>
          <a:p>
            <a:r>
              <a:rPr lang="en-US" dirty="0"/>
              <a:t>Reinforcement learning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1" y="2043993"/>
            <a:ext cx="1320234" cy="107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89" y="2043993"/>
            <a:ext cx="1320234" cy="1071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9" y="2043993"/>
            <a:ext cx="1320234" cy="107103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890888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37467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60518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87353" y="2281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0444" y="2263304"/>
            <a:ext cx="784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WIN!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2" y="3624551"/>
            <a:ext cx="1320234" cy="10710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624551"/>
            <a:ext cx="1320234" cy="10710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40" y="3624551"/>
            <a:ext cx="1320234" cy="10710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904999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51578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74629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01464" y="38618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74555" y="3843862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LOSE!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78" y="1407584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6888" y="5090583"/>
            <a:ext cx="80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 sequences of moves and whether or not the player won at the end, learn to make good moves</a:t>
            </a:r>
          </a:p>
        </p:txBody>
      </p:sp>
    </p:spTree>
    <p:extLst>
      <p:ext uri="{BB962C8B-B14F-4D97-AF65-F5344CB8AC3E}">
        <p14:creationId xmlns:p14="http://schemas.microsoft.com/office/powerpoint/2010/main" val="235896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-7064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Why Is Machine Learning Possible?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542925" y="1228725"/>
            <a:ext cx="7772400" cy="4491038"/>
          </a:xfrm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Mass Storage</a:t>
            </a:r>
          </a:p>
          <a:p>
            <a:pPr lvl="1"/>
            <a:r>
              <a:rPr lang="en-US" altLang="ja-JP" dirty="0">
                <a:cs typeface="ＭＳ Ｐゴシック" charset="0"/>
              </a:rPr>
              <a:t>More data available</a:t>
            </a:r>
          </a:p>
          <a:p>
            <a:r>
              <a:rPr lang="en-US" altLang="ja-JP" dirty="0"/>
              <a:t>Internet! Data is Everywhere!</a:t>
            </a:r>
          </a:p>
          <a:p>
            <a:pPr lvl="1"/>
            <a:r>
              <a:rPr lang="en-US" altLang="ja-JP" dirty="0">
                <a:cs typeface="ＭＳ Ｐゴシック" charset="0"/>
              </a:rPr>
              <a:t>Big Data!</a:t>
            </a:r>
          </a:p>
          <a:p>
            <a:pPr marL="457200" lvl="1" indent="0">
              <a:buNone/>
            </a:pPr>
            <a:endParaRPr lang="en-US" altLang="ja-JP" dirty="0">
              <a:cs typeface="ＭＳ Ｐゴシック" charset="0"/>
            </a:endParaRPr>
          </a:p>
          <a:p>
            <a:r>
              <a:rPr lang="en-US" altLang="ja-JP" dirty="0">
                <a:cs typeface="ＭＳ Ｐゴシック" charset="0"/>
              </a:rPr>
              <a:t>Higher Performance of Computers &amp; Clouds;</a:t>
            </a:r>
          </a:p>
          <a:p>
            <a:pPr lvl="1"/>
            <a:r>
              <a:rPr lang="en-US" altLang="ja-JP" dirty="0">
                <a:cs typeface="ＭＳ Ｐゴシック" charset="0"/>
              </a:rPr>
              <a:t>Larger memory in handling the data;</a:t>
            </a:r>
          </a:p>
          <a:p>
            <a:pPr lvl="1"/>
            <a:r>
              <a:rPr lang="en-US" altLang="ja-JP" dirty="0">
                <a:cs typeface="ＭＳ Ｐゴシック" charset="0"/>
              </a:rPr>
              <a:t>Greater computational power for calculating </a:t>
            </a:r>
          </a:p>
          <a:p>
            <a:pPr lvl="1"/>
            <a:r>
              <a:rPr lang="en-US" altLang="ja-JP" dirty="0">
                <a:cs typeface="ＭＳ Ｐゴシック" charset="0"/>
              </a:rPr>
              <a:t>Online continuous learning;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27</a:t>
            </a:fld>
            <a:r>
              <a:rPr lang="it-IT"/>
              <a:t> -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0" y="1200150"/>
            <a:ext cx="2317750" cy="141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33" y="4662488"/>
            <a:ext cx="2237476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73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learning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data is available:</a:t>
            </a:r>
          </a:p>
          <a:p>
            <a:pPr lvl="2"/>
            <a:r>
              <a:rPr lang="en-US" dirty="0"/>
              <a:t>Supervised, unsupervised, reinforcement learning</a:t>
            </a:r>
          </a:p>
          <a:p>
            <a:pPr lvl="2"/>
            <a:r>
              <a:rPr lang="en-US" dirty="0"/>
              <a:t>semi-supervised, active learning, transfer learning…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How are we getting the data:</a:t>
            </a:r>
          </a:p>
          <a:p>
            <a:pPr lvl="2"/>
            <a:r>
              <a:rPr lang="en-US" dirty="0"/>
              <a:t>online vs. offline learning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Type of model:</a:t>
            </a:r>
          </a:p>
          <a:p>
            <a:pPr lvl="2"/>
            <a:r>
              <a:rPr lang="en-US" dirty="0"/>
              <a:t>generative vs. discriminative</a:t>
            </a:r>
          </a:p>
          <a:p>
            <a:pPr lvl="2"/>
            <a:r>
              <a:rPr lang="en-US" dirty="0"/>
              <a:t>parametric vs. non-parametric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628651" y="1646238"/>
            <a:ext cx="3943350" cy="723375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0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What?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8348" y="1541601"/>
            <a:ext cx="7490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What does it really mean for a Machine to “Learn”?</a:t>
            </a:r>
          </a:p>
          <a:p>
            <a:pPr marL="342900" indent="-342900">
              <a:buFontTx/>
              <a:buChar char="-"/>
            </a:pPr>
            <a:r>
              <a:rPr lang="en-CA" dirty="0"/>
              <a:t>What can be learned?</a:t>
            </a:r>
          </a:p>
          <a:p>
            <a:pPr marL="342900" indent="-342900">
              <a:buFontTx/>
              <a:buChar char="-"/>
            </a:pPr>
            <a:r>
              <a:rPr lang="en-CA" dirty="0"/>
              <a:t>How does the machine “learn”?</a:t>
            </a:r>
          </a:p>
          <a:p>
            <a:pPr marL="342900" indent="-342900">
              <a:buFontTx/>
              <a:buChar char="-"/>
            </a:pPr>
            <a:r>
              <a:rPr lang="en-CA" dirty="0"/>
              <a:t>What does it mean?</a:t>
            </a:r>
          </a:p>
          <a:p>
            <a:pPr marL="342900" indent="-342900">
              <a:buFontTx/>
              <a:buChar char="-"/>
            </a:pPr>
            <a:r>
              <a:rPr lang="en-CA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32950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E7F-6354-B44E-92A4-B414FA1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613D-DB0C-4E45-B3D4-F02054FC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 err="1"/>
              <a:t>Supervised</a:t>
            </a:r>
            <a:r>
              <a:rPr lang="it-IT" b="1" dirty="0"/>
              <a:t> Learning. </a:t>
            </a:r>
            <a:r>
              <a:rPr lang="it-IT" dirty="0"/>
              <a:t>«the task of </a:t>
            </a:r>
            <a:r>
              <a:rPr lang="it-IT" dirty="0" err="1"/>
              <a:t>learning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an input to an output </a:t>
            </a:r>
            <a:r>
              <a:rPr lang="it-IT" dirty="0" err="1"/>
              <a:t>based</a:t>
            </a:r>
            <a:r>
              <a:rPr lang="it-IT" dirty="0"/>
              <a:t> on sample input-output </a:t>
            </a:r>
            <a:r>
              <a:rPr lang="it-IT" dirty="0" err="1"/>
              <a:t>pairs</a:t>
            </a:r>
            <a:r>
              <a:rPr lang="it-IT" dirty="0"/>
              <a:t>» [1]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36F9-B735-244A-BF20-BA676F9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3776-DD18-024A-86E8-32F01E470F20}"/>
              </a:ext>
            </a:extLst>
          </p:cNvPr>
          <p:cNvSpPr txBox="1"/>
          <p:nvPr/>
        </p:nvSpPr>
        <p:spPr>
          <a:xfrm>
            <a:off x="3450335" y="5655330"/>
            <a:ext cx="5535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[1] Stuart </a:t>
            </a:r>
            <a:r>
              <a:rPr lang="it-IT" sz="1400" dirty="0" err="1"/>
              <a:t>J</a:t>
            </a:r>
            <a:r>
              <a:rPr lang="it-IT" sz="1400" dirty="0"/>
              <a:t>. Russell, Peter </a:t>
            </a:r>
            <a:r>
              <a:rPr lang="it-IT" sz="1400" dirty="0" err="1"/>
              <a:t>Norvig</a:t>
            </a:r>
            <a:r>
              <a:rPr lang="it-IT" sz="1400" dirty="0"/>
              <a:t> (2010) </a:t>
            </a:r>
            <a:r>
              <a:rPr lang="it-IT" sz="1400" i="1" dirty="0">
                <a:hlinkClick r:id="rId3" tooltip="Artificial Intelligence: A Modern Approach"/>
              </a:rPr>
              <a:t>Artificial Intelligence: A Modern Approach</a:t>
            </a:r>
            <a:r>
              <a:rPr lang="it-IT" sz="1400" i="1" dirty="0"/>
              <a:t>, Third Edition</a:t>
            </a:r>
            <a:r>
              <a:rPr lang="it-IT" sz="1400" dirty="0"/>
              <a:t>, </a:t>
            </a:r>
            <a:r>
              <a:rPr lang="it-IT" sz="1400" dirty="0" err="1"/>
              <a:t>Prentice</a:t>
            </a:r>
            <a:r>
              <a:rPr lang="it-IT" sz="1400" dirty="0"/>
              <a:t> Hall </a:t>
            </a:r>
            <a:r>
              <a:rPr lang="it-IT" sz="1400" dirty="0">
                <a:hlinkClick r:id="rId4" tooltip="International Standard Book Number"/>
              </a:rPr>
              <a:t>ISBN</a:t>
            </a:r>
            <a:r>
              <a:rPr lang="it-IT" sz="1400" dirty="0"/>
              <a:t> </a:t>
            </a:r>
            <a:r>
              <a:rPr lang="it-IT" sz="1400" dirty="0">
                <a:hlinkClick r:id="rId5" tooltip="Special:BookSources/9780136042594"/>
              </a:rPr>
              <a:t>9780136042594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85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E7F-6354-B44E-92A4-B414FA1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613D-DB0C-4E45-B3D4-F02054FC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 err="1"/>
              <a:t>Supervised</a:t>
            </a:r>
            <a:r>
              <a:rPr lang="it-IT" b="1" dirty="0"/>
              <a:t> Learning. </a:t>
            </a:r>
            <a:r>
              <a:rPr lang="it-IT" dirty="0"/>
              <a:t>«the task of </a:t>
            </a:r>
            <a:r>
              <a:rPr lang="it-IT" dirty="0" err="1"/>
              <a:t>learning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an input to an output </a:t>
            </a:r>
            <a:r>
              <a:rPr lang="it-IT" dirty="0" err="1"/>
              <a:t>based</a:t>
            </a:r>
            <a:r>
              <a:rPr lang="it-IT" dirty="0"/>
              <a:t> on sample input-output </a:t>
            </a:r>
            <a:r>
              <a:rPr lang="it-IT" dirty="0" err="1"/>
              <a:t>pairs</a:t>
            </a:r>
            <a:r>
              <a:rPr lang="it-IT" dirty="0"/>
              <a:t>» [1]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36F9-B735-244A-BF20-BA676F9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3776-DD18-024A-86E8-32F01E470F20}"/>
              </a:ext>
            </a:extLst>
          </p:cNvPr>
          <p:cNvSpPr txBox="1"/>
          <p:nvPr/>
        </p:nvSpPr>
        <p:spPr>
          <a:xfrm>
            <a:off x="3450335" y="5655330"/>
            <a:ext cx="5535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[1] Stuart </a:t>
            </a:r>
            <a:r>
              <a:rPr lang="it-IT" sz="1400" dirty="0" err="1"/>
              <a:t>J</a:t>
            </a:r>
            <a:r>
              <a:rPr lang="it-IT" sz="1400" dirty="0"/>
              <a:t>. Russell, Peter </a:t>
            </a:r>
            <a:r>
              <a:rPr lang="it-IT" sz="1400" dirty="0" err="1"/>
              <a:t>Norvig</a:t>
            </a:r>
            <a:r>
              <a:rPr lang="it-IT" sz="1400" dirty="0"/>
              <a:t> (2010) </a:t>
            </a:r>
            <a:r>
              <a:rPr lang="it-IT" sz="1400" i="1" dirty="0">
                <a:hlinkClick r:id="rId3" tooltip="Artificial Intelligence: A Modern Approach"/>
              </a:rPr>
              <a:t>Artificial Intelligence: A Modern Approach</a:t>
            </a:r>
            <a:r>
              <a:rPr lang="it-IT" sz="1400" i="1" dirty="0"/>
              <a:t>, Third Edition</a:t>
            </a:r>
            <a:r>
              <a:rPr lang="it-IT" sz="1400" dirty="0"/>
              <a:t>, </a:t>
            </a:r>
            <a:r>
              <a:rPr lang="it-IT" sz="1400" dirty="0" err="1"/>
              <a:t>Prentice</a:t>
            </a:r>
            <a:r>
              <a:rPr lang="it-IT" sz="1400" dirty="0"/>
              <a:t> Hall </a:t>
            </a:r>
            <a:r>
              <a:rPr lang="it-IT" sz="1400" dirty="0">
                <a:hlinkClick r:id="rId4" tooltip="International Standard Book Number"/>
              </a:rPr>
              <a:t>ISBN</a:t>
            </a:r>
            <a:r>
              <a:rPr lang="it-IT" sz="1400" dirty="0"/>
              <a:t> </a:t>
            </a:r>
            <a:r>
              <a:rPr lang="it-IT" sz="1400" dirty="0">
                <a:hlinkClick r:id="rId5" tooltip="Special:BookSources/9780136042594"/>
              </a:rPr>
              <a:t>9780136042594</a:t>
            </a:r>
            <a:r>
              <a:rPr lang="it-IT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6E3D1-0942-4049-8F44-52F1BDF4725A}"/>
              </a:ext>
            </a:extLst>
          </p:cNvPr>
          <p:cNvSpPr txBox="1"/>
          <p:nvPr/>
        </p:nvSpPr>
        <p:spPr>
          <a:xfrm>
            <a:off x="1377696" y="3413760"/>
            <a:ext cx="6766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Labels</a:t>
            </a:r>
            <a:r>
              <a:rPr lang="it-IT" dirty="0"/>
              <a:t>.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Real </a:t>
            </a:r>
            <a:r>
              <a:rPr lang="it-IT" dirty="0" err="1"/>
              <a:t>numbers</a:t>
            </a:r>
            <a:r>
              <a:rPr lang="it-IT" dirty="0"/>
              <a:t> ==&gt; </a:t>
            </a:r>
            <a:r>
              <a:rPr lang="it-IT" i="1" dirty="0" err="1"/>
              <a:t>Regression</a:t>
            </a:r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Discrete </a:t>
            </a:r>
            <a:r>
              <a:rPr lang="it-IT" dirty="0" err="1"/>
              <a:t>numbers</a:t>
            </a:r>
            <a:r>
              <a:rPr lang="it-IT" dirty="0"/>
              <a:t> of </a:t>
            </a:r>
            <a:r>
              <a:rPr lang="it-IT" dirty="0" err="1"/>
              <a:t>classes</a:t>
            </a:r>
            <a:r>
              <a:rPr lang="it-IT" dirty="0"/>
              <a:t> ==&gt; </a:t>
            </a:r>
            <a:r>
              <a:rPr lang="it-IT" i="1" dirty="0" err="1"/>
              <a:t>Classification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99674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DE8-020F-BA43-9C2D-41204223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Supervision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/>
              <a:t>Labels</a:t>
            </a:r>
            <a:r>
              <a:rPr lang="it-IT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041D-2E9A-7347-A926-B7CD7C42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pic>
        <p:nvPicPr>
          <p:cNvPr id="102402" name="Picture 2" descr="https://cdn-images-1.medium.com/max/1600/0*WE3Sz--1NUEWBmUR.">
            <a:extLst>
              <a:ext uri="{FF2B5EF4-FFF2-40B4-BE49-F238E27FC236}">
                <a16:creationId xmlns:a16="http://schemas.microsoft.com/office/drawing/2014/main" id="{E6616A72-7001-094F-BFCE-3FA6760B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1B30-093D-004F-A73C-34D5682C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</a:t>
            </a:r>
            <a:r>
              <a:rPr lang="it-IT" dirty="0" err="1"/>
              <a:t>considers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2D6-354F-8440-ADFC-F2FB2C8A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Anomaly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the 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data </a:t>
            </a:r>
            <a:r>
              <a:rPr lang="it-IT" dirty="0" err="1"/>
              <a:t>points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unusual</a:t>
            </a:r>
            <a:r>
              <a:rPr lang="it-IT" dirty="0"/>
              <a:t> (e.g., </a:t>
            </a:r>
            <a:r>
              <a:rPr lang="it-IT" dirty="0" err="1"/>
              <a:t>fraud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takes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and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BB31-54BF-5546-BB92-3390E166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61483-923A-8D42-BAD8-AAB6817B936B}"/>
              </a:ext>
            </a:extLst>
          </p:cNvPr>
          <p:cNvSpPr txBox="1"/>
          <p:nvPr/>
        </p:nvSpPr>
        <p:spPr>
          <a:xfrm>
            <a:off x="0" y="6550223"/>
            <a:ext cx="613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* </a:t>
            </a:r>
            <a:r>
              <a:rPr lang="it-IT" sz="1400" dirty="0" err="1"/>
              <a:t>https</a:t>
            </a:r>
            <a:r>
              <a:rPr lang="it-IT" sz="1400" dirty="0"/>
              <a:t>://</a:t>
            </a:r>
            <a:r>
              <a:rPr lang="it-IT" sz="1400" dirty="0" err="1"/>
              <a:t>docs.microsoft.com</a:t>
            </a:r>
            <a:r>
              <a:rPr lang="it-IT" sz="1400" dirty="0"/>
              <a:t>/en-</a:t>
            </a:r>
            <a:r>
              <a:rPr lang="it-IT" sz="1400" dirty="0" err="1"/>
              <a:t>us</a:t>
            </a:r>
            <a:r>
              <a:rPr lang="it-IT" sz="1400" dirty="0"/>
              <a:t>/</a:t>
            </a:r>
            <a:r>
              <a:rPr lang="it-IT" sz="1400" dirty="0" err="1"/>
              <a:t>azure</a:t>
            </a:r>
            <a:r>
              <a:rPr lang="it-IT" sz="1400" dirty="0"/>
              <a:t>/machine-</a:t>
            </a:r>
            <a:r>
              <a:rPr lang="it-IT" sz="1400" dirty="0" err="1"/>
              <a:t>learning</a:t>
            </a:r>
            <a:r>
              <a:rPr lang="it-IT" sz="1400" dirty="0"/>
              <a:t>/studio/</a:t>
            </a:r>
            <a:r>
              <a:rPr lang="it-IT" sz="1400" dirty="0" err="1"/>
              <a:t>algorithm-choice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9798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894556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For example, 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6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Linear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Find a </a:t>
            </a:r>
            <a:r>
              <a:rPr lang="en-US" i="1">
                <a:latin typeface="Arial" charset="0"/>
              </a:rPr>
              <a:t>linear function </a:t>
            </a:r>
            <a:r>
              <a:rPr lang="en-US">
                <a:latin typeface="Arial" charset="0"/>
              </a:rPr>
              <a:t>to separate the classes:</a:t>
            </a:r>
          </a:p>
          <a:p>
            <a:endParaRPr lang="en-US" sz="1200">
              <a:latin typeface="Arial" charset="0"/>
            </a:endParaRPr>
          </a:p>
          <a:p>
            <a:pPr algn="ctr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	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sgn(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w </a:t>
            </a:r>
            <a:r>
              <a:rPr lang="en-US">
                <a:solidFill>
                  <a:srgbClr val="0000FF"/>
                </a:solidFill>
                <a:latin typeface="Arial" charset="0"/>
                <a:sym typeface="Symbol" charset="0"/>
              </a:rPr>
              <a:t>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+ b)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1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628650" y="-202781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724400" y="1676400"/>
            <a:ext cx="382188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BI question: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Which is the best one?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23968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59471" y="5381112"/>
            <a:ext cx="2393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There isn’t...</a:t>
            </a:r>
          </a:p>
        </p:txBody>
      </p:sp>
    </p:spTree>
    <p:extLst>
      <p:ext uri="{BB962C8B-B14F-4D97-AF65-F5344CB8AC3E}">
        <p14:creationId xmlns:p14="http://schemas.microsoft.com/office/powerpoint/2010/main" val="39583942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81771" y="4950225"/>
            <a:ext cx="41018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You’ll find one through</a:t>
            </a:r>
          </a:p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7670702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061104" y="2451438"/>
            <a:ext cx="3392323" cy="615875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61104" y="3067313"/>
            <a:ext cx="3392323" cy="466720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7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Text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2000" dirty="0"/>
              <a:t>Human </a:t>
            </a:r>
            <a:br>
              <a:rPr lang="en-US" altLang="zh-CN" sz="2000" dirty="0"/>
            </a:br>
            <a:r>
              <a:rPr lang="en-US" altLang="zh-CN" sz="2000" dirty="0"/>
              <a:t>Text classifier</a:t>
            </a:r>
            <a:endParaRPr lang="en-US" altLang="zh-CN" sz="1800" dirty="0"/>
          </a:p>
        </p:txBody>
      </p:sp>
      <p:sp>
        <p:nvSpPr>
          <p:cNvPr id="273412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304800" y="537845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New text file</a:t>
            </a:r>
          </a:p>
        </p:txBody>
      </p:sp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6934200" y="5424488"/>
            <a:ext cx="1676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class</a:t>
            </a:r>
          </a:p>
        </p:txBody>
      </p:sp>
      <p:sp>
        <p:nvSpPr>
          <p:cNvPr id="273415" name="Text Box 7"/>
          <p:cNvSpPr txBox="1">
            <a:spLocks noChangeArrowheads="1"/>
          </p:cNvSpPr>
          <p:nvPr/>
        </p:nvSpPr>
        <p:spPr bwMode="auto">
          <a:xfrm>
            <a:off x="2971800" y="1828800"/>
            <a:ext cx="2667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/>
              <a:t>Classified text files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Text file 1         trade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Text file 2</a:t>
            </a:r>
            <a:r>
              <a:rPr lang="en-US" altLang="zh-CN" sz="1800"/>
              <a:t>        </a:t>
            </a:r>
            <a:r>
              <a:rPr lang="en-US" altLang="zh-CN" sz="2000"/>
              <a:t>ship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…                     …</a:t>
            </a:r>
          </a:p>
        </p:txBody>
      </p:sp>
      <p:sp>
        <p:nvSpPr>
          <p:cNvPr id="273416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3417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Training</a:t>
            </a:r>
          </a:p>
        </p:txBody>
      </p:sp>
      <p:sp>
        <p:nvSpPr>
          <p:cNvPr id="273418" name="Line 10"/>
          <p:cNvSpPr>
            <a:spLocks noChangeShapeType="1"/>
          </p:cNvSpPr>
          <p:nvPr/>
        </p:nvSpPr>
        <p:spPr bwMode="auto">
          <a:xfrm flipV="1">
            <a:off x="5410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75468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animBg="1" autoUpdateAnimBg="0"/>
      <p:bldP spid="273412" grpId="0" animBg="1"/>
      <p:bldP spid="273413" grpId="0" autoUpdateAnimBg="0"/>
      <p:bldP spid="273414" grpId="0" autoUpdateAnimBg="0"/>
      <p:bldP spid="273415" grpId="0" autoUpdateAnimBg="0"/>
      <p:bldP spid="273416" grpId="0" animBg="1"/>
      <p:bldP spid="273417" grpId="0" autoUpdateAnimBg="0"/>
      <p:bldP spid="2734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3AD6-4CEE-184D-83B3-6735B8F4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4C5E-2934-6E40-8BEE-D8E9344C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Unsupervised</a:t>
            </a:r>
            <a:r>
              <a:rPr lang="it-IT" b="1" dirty="0"/>
              <a:t> Learning. «</a:t>
            </a:r>
            <a:r>
              <a:rPr lang="it-IT" dirty="0"/>
              <a:t>task of </a:t>
            </a:r>
            <a:r>
              <a:rPr lang="it-IT" dirty="0" err="1"/>
              <a:t>inferring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"</a:t>
            </a:r>
            <a:r>
              <a:rPr lang="it-IT" dirty="0" err="1"/>
              <a:t>unlabeled</a:t>
            </a:r>
            <a:r>
              <a:rPr lang="it-IT" dirty="0"/>
              <a:t>" data</a:t>
            </a:r>
            <a:r>
              <a:rPr lang="it-IT" b="1" dirty="0"/>
              <a:t>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7603-480A-FF4F-88DC-76A7D20B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3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F6C-FFF9-1442-B4EE-57A8984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13121-4420-554E-B5C6-88224F2D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*No* </a:t>
            </a:r>
            <a:r>
              <a:rPr lang="it-IT" dirty="0" err="1"/>
              <a:t>labels</a:t>
            </a:r>
            <a:endParaRPr lang="it-IT" dirty="0"/>
          </a:p>
          <a:p>
            <a:endParaRPr lang="it-IT" dirty="0"/>
          </a:p>
          <a:p>
            <a:r>
              <a:rPr lang="it-IT" dirty="0"/>
              <a:t>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organize</a:t>
            </a:r>
            <a:r>
              <a:rPr lang="it-IT" dirty="0"/>
              <a:t> the data in some way or to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 err="1"/>
              <a:t>Grouping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clusters;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ways of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data;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 err="1"/>
              <a:t>Make</a:t>
            </a:r>
            <a:r>
              <a:rPr lang="it-IT" dirty="0"/>
              <a:t> data </a:t>
            </a:r>
            <a:r>
              <a:rPr lang="it-IT" dirty="0" err="1"/>
              <a:t>simpler</a:t>
            </a:r>
            <a:r>
              <a:rPr lang="it-IT" dirty="0"/>
              <a:t>;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organized</a:t>
            </a:r>
            <a:r>
              <a:rPr lang="it-IT" dirty="0"/>
              <a:t> for </a:t>
            </a:r>
            <a:r>
              <a:rPr lang="it-IT" dirty="0" err="1"/>
              <a:t>further</a:t>
            </a:r>
            <a:r>
              <a:rPr lang="it-IT" dirty="0"/>
              <a:t> processing;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76AE0-0D87-9548-9442-BA8C20A4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ML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  <p:pic>
        <p:nvPicPr>
          <p:cNvPr id="49156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898" r="1909" b="4603"/>
          <a:stretch/>
        </p:blipFill>
        <p:spPr bwMode="auto">
          <a:xfrm>
            <a:off x="238124" y="1238251"/>
            <a:ext cx="8731251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/>
          <p:cNvSpPr/>
          <p:nvPr/>
        </p:nvSpPr>
        <p:spPr>
          <a:xfrm>
            <a:off x="5257800" y="212725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207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28650" y="-182563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Imagine points would climb to nearest peak</a:t>
            </a:r>
          </a:p>
          <a:p>
            <a:pPr>
              <a:defRPr/>
            </a:pPr>
            <a:r>
              <a:rPr lang="en-US" dirty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Split the nodes in a graph based on assigned links with similarity weights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Down Arrow 3"/>
          <p:cNvSpPr/>
          <p:nvPr/>
        </p:nvSpPr>
        <p:spPr bwMode="auto">
          <a:xfrm>
            <a:off x="8524875" y="1333500"/>
            <a:ext cx="492125" cy="4159250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5760" y="5299501"/>
            <a:ext cx="298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Tendency towards a single cluster!</a:t>
            </a:r>
          </a:p>
        </p:txBody>
      </p:sp>
    </p:spTree>
    <p:extLst>
      <p:ext uri="{BB962C8B-B14F-4D97-AF65-F5344CB8AC3E}">
        <p14:creationId xmlns:p14="http://schemas.microsoft.com/office/powerpoint/2010/main" val="159794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28650" y="-313532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/>
              <a:t>Imagine points would climb to nearest peak</a:t>
            </a:r>
          </a:p>
          <a:p>
            <a:pPr>
              <a:defRPr/>
            </a:pPr>
            <a:r>
              <a:rPr lang="en-US" dirty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Split the nodes in a graph based on assigned links with similarity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Down Arrow 3"/>
          <p:cNvSpPr/>
          <p:nvPr/>
        </p:nvSpPr>
        <p:spPr bwMode="auto">
          <a:xfrm>
            <a:off x="8524875" y="1333500"/>
            <a:ext cx="492125" cy="4159250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5760" y="5299501"/>
            <a:ext cx="298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Tendency towards a single cluster!</a:t>
            </a:r>
          </a:p>
        </p:txBody>
      </p:sp>
    </p:spTree>
    <p:extLst>
      <p:ext uri="{BB962C8B-B14F-4D97-AF65-F5344CB8AC3E}">
        <p14:creationId xmlns:p14="http://schemas.microsoft.com/office/powerpoint/2010/main" val="3989381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K-Means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vector quantization*, by partitioning of N observations into K clusters - each observation belongs to the cluster with the nearest </a:t>
            </a:r>
            <a:r>
              <a:rPr lang="en-CA" i="1" dirty="0"/>
              <a:t>mean</a:t>
            </a:r>
            <a:r>
              <a:rPr lang="en-CA" dirty="0"/>
              <a:t>, serving as a prototype of the cluster.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335067"/>
            <a:ext cx="344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i="1" dirty="0"/>
              <a:t>*originally from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59858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0" y="0"/>
            <a:ext cx="7005937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 K-means Algorithm</a:t>
            </a:r>
            <a:r>
              <a:rPr lang="en-US">
                <a:latin typeface="Tahoma" charset="0"/>
              </a:rPr>
              <a:t>	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1254762" y="1285786"/>
            <a:ext cx="6841803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Given the cluster number </a:t>
            </a:r>
            <a:r>
              <a:rPr lang="en-US" i="1">
                <a:latin typeface="Tahoma" charset="0"/>
              </a:rPr>
              <a:t>K</a:t>
            </a:r>
            <a:r>
              <a:rPr lang="en-US">
                <a:latin typeface="Tahoma" charset="0"/>
              </a:rPr>
              <a:t>, the </a:t>
            </a:r>
            <a:r>
              <a:rPr lang="en-US" i="1">
                <a:latin typeface="Tahoma" charset="0"/>
              </a:rPr>
              <a:t>K-means  </a:t>
            </a:r>
            <a:r>
              <a:rPr lang="en-US">
                <a:latin typeface="Tahoma" charset="0"/>
              </a:rPr>
              <a:t>algorithm is carried out in three steps after initialisation:</a:t>
            </a:r>
          </a:p>
          <a:p>
            <a:pPr marL="1821292" lvl="4" indent="-232197">
              <a:lnSpc>
                <a:spcPct val="120000"/>
              </a:lnSpc>
            </a:pPr>
            <a:endParaRPr lang="en-US" sz="1400">
              <a:latin typeface="Tahoma" charset="0"/>
            </a:endParaRPr>
          </a:p>
          <a:p>
            <a:pPr marL="746174" lvl="1" indent="-348295">
              <a:lnSpc>
                <a:spcPct val="110000"/>
              </a:lnSpc>
            </a:pPr>
            <a:endParaRPr lang="en-US" sz="2100">
              <a:latin typeface="Tahoma" charset="0"/>
            </a:endParaRPr>
          </a:p>
        </p:txBody>
      </p:sp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E410ED0A-3CED-224F-8CBA-B8E7FF0DAD87}" type="slidenum">
              <a:rPr lang="en-GB" sz="1200">
                <a:latin typeface="Arial" charset="0"/>
              </a:rPr>
              <a:pPr defTabSz="794548"/>
              <a:t>46</a:t>
            </a:fld>
            <a:endParaRPr lang="en-GB" sz="1200">
              <a:latin typeface="Arial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462090" y="2253364"/>
            <a:ext cx="6582643" cy="393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659" tIns="34829" rIns="69659" bIns="34829">
            <a:spAutoFit/>
          </a:bodyPr>
          <a:lstStyle>
            <a:lvl1pPr marL="342900" indent="-3429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GB" sz="2100" dirty="0">
                <a:latin typeface="Tahoma" charset="0"/>
              </a:rPr>
              <a:t>Initialisation: set seed points (randomly)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Assign each object to the cluster of the nearest seed point measured with a specific distance metric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Compute new seed points as the centroids of the clusters of the current partition (the centroid is the centre, i.e., </a:t>
            </a:r>
            <a:r>
              <a:rPr lang="en-GB" sz="2100" i="1" dirty="0">
                <a:solidFill>
                  <a:srgbClr val="FF0000"/>
                </a:solidFill>
                <a:latin typeface="Tahoma" charset="0"/>
              </a:rPr>
              <a:t>mean point</a:t>
            </a:r>
            <a:r>
              <a:rPr lang="en-GB" sz="2100" dirty="0">
                <a:latin typeface="Tahoma" charset="0"/>
              </a:rPr>
              <a:t>, of the cluster)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Go back to Step 1), stop when no more new assignment (i.e., membership in each cluster no longer changes)</a:t>
            </a:r>
          </a:p>
          <a:p>
            <a:pPr eaLnBrk="1" hangingPunct="1">
              <a:buFont typeface="Tahoma" charset="0"/>
              <a:buAutoNum type="arabicParenR"/>
            </a:pPr>
            <a:endParaRPr lang="en-GB" sz="1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2692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147560"/>
            <a:ext cx="6797530" cy="5183455"/>
          </a:xfrm>
        </p:spPr>
        <p:txBody>
          <a:bodyPr/>
          <a:lstStyle/>
          <a:p>
            <a:pPr marL="406344" indent="-406344">
              <a:lnSpc>
                <a:spcPct val="110000"/>
              </a:lnSpc>
            </a:pPr>
            <a:r>
              <a:rPr lang="en-US">
                <a:latin typeface="Tahoma" charset="0"/>
              </a:rPr>
              <a:t>Problem</a:t>
            </a:r>
          </a:p>
          <a:p>
            <a:pPr marL="406344" indent="-406344">
              <a:buNone/>
            </a:pPr>
            <a:r>
              <a:rPr lang="en-US">
                <a:latin typeface="Tahoma" charset="0"/>
              </a:rPr>
              <a:t>     </a:t>
            </a:r>
            <a:endParaRPr lang="en-US" sz="1500">
              <a:latin typeface="Tahoma" charset="0"/>
            </a:endParaRPr>
          </a:p>
        </p:txBody>
      </p:sp>
      <p:sp>
        <p:nvSpPr>
          <p:cNvPr id="717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E3A310AF-4AA5-D54E-9180-86726A5BE9D7}" type="slidenum">
              <a:rPr lang="en-GB" sz="1200">
                <a:latin typeface="Arial" charset="0"/>
              </a:rPr>
              <a:pPr defTabSz="794548"/>
              <a:t>47</a:t>
            </a:fld>
            <a:endParaRPr lang="en-GB" sz="1200">
              <a:latin typeface="Arial" charset="0"/>
            </a:endParaRP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1565753" y="1563676"/>
            <a:ext cx="6648384" cy="139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>
              <a:spcBef>
                <a:spcPct val="20000"/>
              </a:spcBef>
            </a:pPr>
            <a:r>
              <a:rPr lang="en-GB" sz="1500" dirty="0"/>
              <a:t>Suppose we have 4 types of medicines and each has two attributes (pH and </a:t>
            </a:r>
          </a:p>
          <a:p>
            <a:pPr defTabSz="794548">
              <a:spcBef>
                <a:spcPct val="20000"/>
              </a:spcBef>
            </a:pPr>
            <a:r>
              <a:rPr lang="en-GB" sz="1500" dirty="0"/>
              <a:t>weight index). Our goal is to group these objects into </a:t>
            </a:r>
            <a:r>
              <a:rPr lang="en-GB" sz="1500" i="1" dirty="0"/>
              <a:t>K=2</a:t>
            </a:r>
            <a:r>
              <a:rPr lang="en-GB" sz="1500" dirty="0"/>
              <a:t>  group of medicine.</a:t>
            </a:r>
            <a:endParaRPr lang="en-US" sz="1500" dirty="0"/>
          </a:p>
          <a:p>
            <a:pPr defTabSz="794548"/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549929" name="Group 41"/>
          <p:cNvGraphicFramePr>
            <a:graphicFrameLocks noGrp="1"/>
          </p:cNvGraphicFramePr>
          <p:nvPr/>
        </p:nvGraphicFramePr>
        <p:xfrm>
          <a:off x="478332" y="2738593"/>
          <a:ext cx="3822631" cy="2848021"/>
        </p:xfrm>
        <a:graphic>
          <a:graphicData uri="http://schemas.openxmlformats.org/drawingml/2006/table">
            <a:tbl>
              <a:tblPr/>
              <a:tblGrid>
                <a:gridCol w="127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413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Medicine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Weight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pH-Index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200" name="Group 42"/>
          <p:cNvGrpSpPr>
            <a:grpSpLocks/>
          </p:cNvGrpSpPr>
          <p:nvPr/>
        </p:nvGrpSpPr>
        <p:grpSpPr bwMode="auto">
          <a:xfrm>
            <a:off x="4416505" y="2323916"/>
            <a:ext cx="3220053" cy="3792562"/>
            <a:chOff x="3224" y="1614"/>
            <a:chExt cx="2982" cy="2634"/>
          </a:xfrm>
        </p:grpSpPr>
        <p:pic>
          <p:nvPicPr>
            <p:cNvPr id="7201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14"/>
              <a:ext cx="2982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2" name="Text Box 37"/>
            <p:cNvSpPr txBox="1">
              <a:spLocks noChangeArrowheads="1"/>
            </p:cNvSpPr>
            <p:nvPr/>
          </p:nvSpPr>
          <p:spPr bwMode="auto">
            <a:xfrm>
              <a:off x="4040" y="2948"/>
              <a:ext cx="27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A</a:t>
              </a:r>
            </a:p>
          </p:txBody>
        </p:sp>
        <p:sp>
          <p:nvSpPr>
            <p:cNvPr id="7203" name="Text Box 38"/>
            <p:cNvSpPr txBox="1">
              <a:spLocks noChangeArrowheads="1"/>
            </p:cNvSpPr>
            <p:nvPr/>
          </p:nvSpPr>
          <p:spPr bwMode="auto">
            <a:xfrm>
              <a:off x="4424" y="2948"/>
              <a:ext cx="27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B</a:t>
              </a:r>
            </a:p>
          </p:txBody>
        </p:sp>
        <p:sp>
          <p:nvSpPr>
            <p:cNvPr id="7204" name="Text Box 39"/>
            <p:cNvSpPr txBox="1">
              <a:spLocks noChangeArrowheads="1"/>
            </p:cNvSpPr>
            <p:nvPr/>
          </p:nvSpPr>
          <p:spPr bwMode="auto">
            <a:xfrm>
              <a:off x="5192" y="2094"/>
              <a:ext cx="22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C</a:t>
              </a:r>
            </a:p>
          </p:txBody>
        </p:sp>
        <p:sp>
          <p:nvSpPr>
            <p:cNvPr id="7205" name="Text Box 40"/>
            <p:cNvSpPr txBox="1">
              <a:spLocks noChangeArrowheads="1"/>
            </p:cNvSpPr>
            <p:nvPr/>
          </p:nvSpPr>
          <p:spPr bwMode="auto">
            <a:xfrm>
              <a:off x="5576" y="1700"/>
              <a:ext cx="2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4660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1: Use initial seed points for partitioning </a:t>
            </a: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819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DE84A9BE-2FC1-9541-A62F-74999C333170}" type="slidenum">
              <a:rPr lang="en-GB" sz="1200">
                <a:latin typeface="Arial" charset="0"/>
              </a:rPr>
              <a:pPr defTabSz="794548"/>
              <a:t>48</a:t>
            </a:fld>
            <a:endParaRPr lang="en-GB" sz="1200">
              <a:latin typeface="Arial" charset="0"/>
            </a:endParaRPr>
          </a:p>
        </p:txBody>
      </p:sp>
      <p:grpSp>
        <p:nvGrpSpPr>
          <p:cNvPr id="8197" name="Group 19"/>
          <p:cNvGrpSpPr>
            <a:grpSpLocks/>
          </p:cNvGrpSpPr>
          <p:nvPr/>
        </p:nvGrpSpPr>
        <p:grpSpPr bwMode="auto">
          <a:xfrm>
            <a:off x="1410258" y="1909240"/>
            <a:ext cx="6820206" cy="4014298"/>
            <a:chOff x="488" y="1322"/>
            <a:chExt cx="6316" cy="2788"/>
          </a:xfrm>
        </p:grpSpPr>
        <p:graphicFrame>
          <p:nvGraphicFramePr>
            <p:cNvPr id="8203" name="Object 11"/>
            <p:cNvGraphicFramePr>
              <a:graphicFrameLocks noChangeAspect="1"/>
            </p:cNvGraphicFramePr>
            <p:nvPr/>
          </p:nvGraphicFramePr>
          <p:xfrm>
            <a:off x="4184" y="1322"/>
            <a:ext cx="128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23272" imgH="177646" progId="Equation.3">
                    <p:embed/>
                  </p:oleObj>
                </mc:Choice>
                <mc:Fallback>
                  <p:oleObj name="Equation" r:id="rId3" imgW="723272" imgH="177646" progId="Equation.3">
                    <p:embed/>
                    <p:pic>
                      <p:nvPicPr>
                        <p:cNvPr id="820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322"/>
                          <a:ext cx="128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4" name="Object 7"/>
            <p:cNvGraphicFramePr>
              <a:graphicFrameLocks noChangeAspect="1"/>
            </p:cNvGraphicFramePr>
            <p:nvPr/>
          </p:nvGraphicFramePr>
          <p:xfrm>
            <a:off x="3608" y="2688"/>
            <a:ext cx="283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03400" imgH="482600" progId="Equation.3">
                    <p:embed/>
                  </p:oleObj>
                </mc:Choice>
                <mc:Fallback>
                  <p:oleObj name="Equation" r:id="rId5" imgW="1803400" imgH="482600" progId="Equation.3">
                    <p:embed/>
                    <p:pic>
                      <p:nvPicPr>
                        <p:cNvPr id="820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88"/>
                          <a:ext cx="2832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0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369"/>
              <a:ext cx="292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6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1614"/>
              <a:ext cx="283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7" name="Rectangle 12"/>
            <p:cNvSpPr>
              <a:spLocks noChangeArrowheads="1"/>
            </p:cNvSpPr>
            <p:nvPr/>
          </p:nvSpPr>
          <p:spPr bwMode="auto">
            <a:xfrm>
              <a:off x="4760" y="1614"/>
              <a:ext cx="288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08" name="Rectangle 14"/>
            <p:cNvSpPr>
              <a:spLocks noChangeArrowheads="1"/>
            </p:cNvSpPr>
            <p:nvPr/>
          </p:nvSpPr>
          <p:spPr bwMode="auto">
            <a:xfrm>
              <a:off x="3608" y="2718"/>
              <a:ext cx="2832" cy="72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09" name="Rectangle 18"/>
            <p:cNvSpPr>
              <a:spLocks noChangeArrowheads="1"/>
            </p:cNvSpPr>
            <p:nvPr/>
          </p:nvSpPr>
          <p:spPr bwMode="auto">
            <a:xfrm>
              <a:off x="3560" y="3534"/>
              <a:ext cx="3244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794548"/>
              <a:r>
                <a:rPr lang="en-GB" sz="1800">
                  <a:latin typeface="Tahoma" charset="0"/>
                </a:rPr>
                <a:t>Assign each object to the cluster </a:t>
              </a:r>
            </a:p>
            <a:p>
              <a:pPr defTabSz="794548"/>
              <a:r>
                <a:rPr lang="en-GB" sz="1800">
                  <a:latin typeface="Tahoma" charset="0"/>
                </a:rPr>
                <a:t>with the nearest seed point</a:t>
              </a:r>
            </a:p>
          </p:txBody>
        </p:sp>
      </p:grpSp>
      <p:sp>
        <p:nvSpPr>
          <p:cNvPr id="8198" name="Text Box 20"/>
          <p:cNvSpPr txBox="1">
            <a:spLocks noChangeArrowheads="1"/>
          </p:cNvSpPr>
          <p:nvPr/>
        </p:nvSpPr>
        <p:spPr bwMode="auto">
          <a:xfrm>
            <a:off x="6582644" y="2940172"/>
            <a:ext cx="1581428" cy="2550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200" b="1" dirty="0"/>
              <a:t>Euclidean distance</a:t>
            </a:r>
          </a:p>
        </p:txBody>
      </p:sp>
      <p:sp>
        <p:nvSpPr>
          <p:cNvPr id="8199" name="Text Box 40"/>
          <p:cNvSpPr txBox="1">
            <a:spLocks noChangeArrowheads="1"/>
          </p:cNvSpPr>
          <p:nvPr/>
        </p:nvSpPr>
        <p:spPr bwMode="auto">
          <a:xfrm flipH="1">
            <a:off x="3898186" y="2512536"/>
            <a:ext cx="414655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D</a:t>
            </a:r>
          </a:p>
        </p:txBody>
      </p:sp>
      <p:sp>
        <p:nvSpPr>
          <p:cNvPr id="8200" name="Text Box 39"/>
          <p:cNvSpPr txBox="1">
            <a:spLocks noChangeArrowheads="1"/>
          </p:cNvSpPr>
          <p:nvPr/>
        </p:nvSpPr>
        <p:spPr bwMode="auto">
          <a:xfrm>
            <a:off x="3501889" y="3068319"/>
            <a:ext cx="240802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C</a:t>
            </a:r>
          </a:p>
        </p:txBody>
      </p:sp>
      <p:sp>
        <p:nvSpPr>
          <p:cNvPr id="8201" name="Text Box 37"/>
          <p:cNvSpPr txBox="1">
            <a:spLocks noChangeArrowheads="1"/>
          </p:cNvSpPr>
          <p:nvPr/>
        </p:nvSpPr>
        <p:spPr bwMode="auto">
          <a:xfrm>
            <a:off x="2291399" y="4119408"/>
            <a:ext cx="256020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A</a:t>
            </a:r>
          </a:p>
        </p:txBody>
      </p:sp>
      <p:sp>
        <p:nvSpPr>
          <p:cNvPr id="8202" name="Text Box 38"/>
          <p:cNvSpPr txBox="1">
            <a:spLocks noChangeArrowheads="1"/>
          </p:cNvSpPr>
          <p:nvPr/>
        </p:nvSpPr>
        <p:spPr bwMode="auto">
          <a:xfrm>
            <a:off x="2686617" y="4105010"/>
            <a:ext cx="254047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580481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2: </a:t>
            </a:r>
            <a:r>
              <a:rPr lang="en-GB">
                <a:latin typeface="Tahoma" charset="0"/>
              </a:rPr>
              <a:t>Compute new centroids of the current partition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92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5656F6EA-85CE-B647-8D1B-02C20E7EEFBF}" type="slidenum">
              <a:rPr lang="en-GB" sz="1200">
                <a:latin typeface="Arial" charset="0"/>
              </a:rPr>
              <a:pPr defTabSz="794548"/>
              <a:t>49</a:t>
            </a:fld>
            <a:endParaRPr lang="en-GB" sz="1200">
              <a:latin typeface="Arial" charset="0"/>
            </a:endParaRPr>
          </a:p>
        </p:txBody>
      </p:sp>
      <p:pic>
        <p:nvPicPr>
          <p:cNvPr id="922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22" y="2047465"/>
            <a:ext cx="3109910" cy="389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12"/>
          <p:cNvSpPr txBox="1">
            <a:spLocks noChangeArrowheads="1"/>
          </p:cNvSpPr>
          <p:nvPr/>
        </p:nvSpPr>
        <p:spPr bwMode="auto">
          <a:xfrm>
            <a:off x="4727496" y="2047465"/>
            <a:ext cx="4080434" cy="117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 dirty="0"/>
              <a:t>Knowing the members of each </a:t>
            </a:r>
          </a:p>
          <a:p>
            <a:pPr defTabSz="794548"/>
            <a:r>
              <a:rPr lang="en-GB" sz="1800" dirty="0"/>
              <a:t>cluster, now we compute the new </a:t>
            </a:r>
          </a:p>
          <a:p>
            <a:pPr defTabSz="794548"/>
            <a:r>
              <a:rPr lang="en-GB" sz="1800" dirty="0"/>
              <a:t>centroid of each group based on </a:t>
            </a:r>
          </a:p>
          <a:p>
            <a:pPr defTabSz="794548"/>
            <a:r>
              <a:rPr lang="en-GB" sz="1800" dirty="0"/>
              <a:t>these new memberships.</a:t>
            </a:r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9223" name="Object 14"/>
          <p:cNvGraphicFramePr>
            <a:graphicFrameLocks noChangeAspect="1"/>
          </p:cNvGraphicFramePr>
          <p:nvPr/>
        </p:nvGraphicFramePr>
        <p:xfrm>
          <a:off x="4934823" y="3521190"/>
          <a:ext cx="2954415" cy="313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6400" imgH="1511300" progId="Equation.3">
                  <p:embed/>
                </p:oleObj>
              </mc:Choice>
              <mc:Fallback>
                <p:oleObj name="Equation" r:id="rId4" imgW="1676400" imgH="1511300" progId="Equation.3">
                  <p:embed/>
                  <p:pic>
                    <p:nvPicPr>
                      <p:cNvPr id="922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823" y="3521190"/>
                        <a:ext cx="2954415" cy="313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5038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Disease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</a:t>
            </a:fld>
            <a:r>
              <a:rPr lang="it-IT"/>
              <a:t> -</a:t>
            </a:r>
            <a:endParaRPr lang="en-US"/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2000" dirty="0"/>
              <a:t>Human</a:t>
            </a:r>
            <a:br>
              <a:rPr lang="en-US" altLang="zh-CN" sz="2000" dirty="0"/>
            </a:br>
            <a:r>
              <a:rPr lang="en-US" altLang="zh-CN" sz="2000" dirty="0"/>
              <a:t>Disease classifier</a:t>
            </a:r>
            <a:endParaRPr lang="en-US" altLang="zh-CN" sz="1800" dirty="0"/>
          </a:p>
        </p:txBody>
      </p:sp>
      <p:sp>
        <p:nvSpPr>
          <p:cNvPr id="275460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304800" y="5257800"/>
            <a:ext cx="1752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New patient</a:t>
            </a:r>
            <a:r>
              <a:rPr lang="zh-CN" altLang="en-US" sz="2000"/>
              <a:t>’</a:t>
            </a:r>
            <a:r>
              <a:rPr lang="en-US" altLang="zh-CN" sz="2000"/>
              <a:t>s data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6934200" y="5257800"/>
            <a:ext cx="1676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Presence or absence</a:t>
            </a:r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2667000" y="1828800"/>
            <a:ext cx="3429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/>
              <a:t>Database of medical records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Patient 1</a:t>
            </a:r>
            <a:r>
              <a:rPr lang="zh-CN" altLang="en-US" sz="2000"/>
              <a:t>’</a:t>
            </a:r>
            <a:r>
              <a:rPr lang="en-US" altLang="zh-CN" sz="2000"/>
              <a:t>s data        Absence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Patient 2</a:t>
            </a:r>
            <a:r>
              <a:rPr lang="zh-CN" altLang="en-US" sz="2000"/>
              <a:t>’</a:t>
            </a:r>
            <a:r>
              <a:rPr lang="en-US" altLang="zh-CN" sz="2000"/>
              <a:t>s data        Presence</a:t>
            </a:r>
            <a:endParaRPr lang="en-US" altLang="zh-CN" sz="1800"/>
          </a:p>
          <a:p>
            <a:pPr>
              <a:spcBef>
                <a:spcPct val="50000"/>
              </a:spcBef>
            </a:pPr>
            <a:r>
              <a:rPr lang="en-US" altLang="zh-CN" sz="1800"/>
              <a:t>…                           …</a:t>
            </a:r>
          </a:p>
        </p:txBody>
      </p:sp>
      <p:sp>
        <p:nvSpPr>
          <p:cNvPr id="275464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Training</a:t>
            </a:r>
          </a:p>
        </p:txBody>
      </p:sp>
      <p:sp>
        <p:nvSpPr>
          <p:cNvPr id="275466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79088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animBg="1" autoUpdateAnimBg="0"/>
      <p:bldP spid="275460" grpId="0" animBg="1"/>
      <p:bldP spid="275461" grpId="0" autoUpdateAnimBg="0"/>
      <p:bldP spid="275462" grpId="0" autoUpdateAnimBg="0"/>
      <p:bldP spid="275463" grpId="0" autoUpdateAnimBg="0"/>
      <p:bldP spid="275464" grpId="0" animBg="1"/>
      <p:bldP spid="275465" grpId="0" autoUpdateAnimBg="0"/>
      <p:bldP spid="27546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2: </a:t>
            </a:r>
            <a:r>
              <a:rPr lang="en-GB">
                <a:latin typeface="Tahoma" charset="0"/>
              </a:rPr>
              <a:t>Renew membership based on new centroids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3CD33937-12DC-5F4B-B7EB-0C1F5B7F1D32}" type="slidenum">
              <a:rPr lang="en-GB" sz="1200">
                <a:latin typeface="Arial" charset="0"/>
              </a:rPr>
              <a:pPr defTabSz="794548"/>
              <a:t>50</a:t>
            </a:fld>
            <a:endParaRPr lang="en-GB" sz="1200">
              <a:latin typeface="Arial" charset="0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882991" y="2323916"/>
            <a:ext cx="2893944" cy="9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Compute the distance of all objects to the new centroids</a:t>
            </a:r>
          </a:p>
        </p:txBody>
      </p:sp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22" y="1978352"/>
            <a:ext cx="3220053" cy="403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91" y="3222381"/>
            <a:ext cx="3006247" cy="17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779328" y="5226651"/>
            <a:ext cx="3592457" cy="34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/>
          <a:p>
            <a:pPr defTabSz="794548"/>
            <a:r>
              <a:rPr lang="en-GB" sz="1800">
                <a:latin typeface="Tahoma" charset="0"/>
              </a:rPr>
              <a:t>Assign the membership to objects</a:t>
            </a:r>
          </a:p>
        </p:txBody>
      </p:sp>
    </p:spTree>
    <p:extLst>
      <p:ext uri="{BB962C8B-B14F-4D97-AF65-F5344CB8AC3E}">
        <p14:creationId xmlns:p14="http://schemas.microsoft.com/office/powerpoint/2010/main" val="149557166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3: </a:t>
            </a:r>
            <a:r>
              <a:rPr lang="en-GB">
                <a:latin typeface="Tahoma" charset="0"/>
              </a:rPr>
              <a:t>Repeat the first two steps until its convergence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9717EACF-04A4-4942-A00E-C2EF960DBB55}" type="slidenum">
              <a:rPr lang="en-GB" sz="1200">
                <a:latin typeface="Arial" charset="0"/>
              </a:rPr>
              <a:pPr defTabSz="794548"/>
              <a:t>51</a:t>
            </a:fld>
            <a:endParaRPr lang="en-GB" sz="1200">
              <a:latin typeface="Arial" charset="0"/>
            </a:endParaRPr>
          </a:p>
        </p:txBody>
      </p:sp>
      <p:pic>
        <p:nvPicPr>
          <p:cNvPr id="112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58" y="2091388"/>
            <a:ext cx="3265406" cy="40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8"/>
          <p:cNvSpPr txBox="1">
            <a:spLocks noChangeArrowheads="1"/>
          </p:cNvSpPr>
          <p:nvPr/>
        </p:nvSpPr>
        <p:spPr bwMode="auto">
          <a:xfrm>
            <a:off x="4727496" y="2228886"/>
            <a:ext cx="3738642" cy="117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 dirty="0"/>
              <a:t>Knowing the members of each </a:t>
            </a:r>
          </a:p>
          <a:p>
            <a:pPr defTabSz="794548"/>
            <a:r>
              <a:rPr lang="en-GB" sz="1800" dirty="0"/>
              <a:t>cluster, now we compute the new </a:t>
            </a:r>
          </a:p>
          <a:p>
            <a:pPr defTabSz="794548"/>
            <a:r>
              <a:rPr lang="en-GB" sz="1800" dirty="0"/>
              <a:t>centroid of each group based on </a:t>
            </a:r>
          </a:p>
          <a:p>
            <a:pPr defTabSz="794548"/>
            <a:r>
              <a:rPr lang="en-GB" sz="1800" dirty="0"/>
              <a:t>these new memberships.</a:t>
            </a:r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11271" name="Object 9"/>
          <p:cNvGraphicFramePr>
            <a:graphicFrameLocks noChangeAspect="1"/>
          </p:cNvGraphicFramePr>
          <p:nvPr/>
        </p:nvGraphicFramePr>
        <p:xfrm>
          <a:off x="4851677" y="3844397"/>
          <a:ext cx="3357191" cy="16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7200" imgH="698500" progId="Equation.3">
                  <p:embed/>
                </p:oleObj>
              </mc:Choice>
              <mc:Fallback>
                <p:oleObj name="Equation" r:id="rId4" imgW="1727200" imgH="698500" progId="Equation.3">
                  <p:embed/>
                  <p:pic>
                    <p:nvPicPr>
                      <p:cNvPr id="1127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677" y="3844397"/>
                        <a:ext cx="3357191" cy="16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03703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3: </a:t>
            </a:r>
            <a:r>
              <a:rPr lang="en-GB">
                <a:latin typeface="Tahoma" charset="0"/>
              </a:rPr>
              <a:t>Repeat the first two steps until its convergence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229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381921C1-94A6-C341-A5AC-8130F42CC3F3}" type="slidenum">
              <a:rPr lang="en-GB" sz="1200">
                <a:latin typeface="Arial" charset="0"/>
              </a:rPr>
              <a:pPr defTabSz="794548"/>
              <a:t>52</a:t>
            </a:fld>
            <a:endParaRPr lang="en-GB" sz="1200">
              <a:latin typeface="Arial" charset="0"/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58" y="1963954"/>
            <a:ext cx="3265406" cy="405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4727496" y="2130977"/>
            <a:ext cx="3377708" cy="6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Compute the distance of all objects to the new centroids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27" y="3013604"/>
            <a:ext cx="3161742" cy="158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4831159" y="4881087"/>
            <a:ext cx="3377708" cy="9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Stop due to no new assignment </a:t>
            </a:r>
          </a:p>
          <a:p>
            <a:pPr defTabSz="794548"/>
            <a:r>
              <a:rPr lang="en-GB" sz="1800"/>
              <a:t>Membership in each cluster no longer change</a:t>
            </a:r>
          </a:p>
        </p:txBody>
      </p:sp>
    </p:spTree>
    <p:extLst>
      <p:ext uri="{BB962C8B-B14F-4D97-AF65-F5344CB8AC3E}">
        <p14:creationId xmlns:p14="http://schemas.microsoft.com/office/powerpoint/2010/main" val="155327394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061105" y="2426255"/>
            <a:ext cx="3392323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61106" y="3097331"/>
            <a:ext cx="3392323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61105" y="3697961"/>
            <a:ext cx="3665639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2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4F49-4627-9340-8E3F-3228A7F6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968E-9C67-3E46-9D2C-56EAFD4AF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Reinforcement</a:t>
            </a:r>
            <a:r>
              <a:rPr lang="it-IT" b="1" dirty="0"/>
              <a:t> Learning. «</a:t>
            </a:r>
            <a:r>
              <a:rPr lang="it-IT" dirty="0"/>
              <a:t>the task of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software </a:t>
            </a:r>
            <a:r>
              <a:rPr lang="it-IT" i="1" dirty="0"/>
              <a:t>agents</a:t>
            </a:r>
            <a:r>
              <a:rPr lang="it-IT" dirty="0"/>
              <a:t> </a:t>
            </a:r>
            <a:r>
              <a:rPr lang="it-IT" dirty="0" err="1"/>
              <a:t>ought</a:t>
            </a:r>
            <a:r>
              <a:rPr lang="it-IT" dirty="0"/>
              <a:t> to take </a:t>
            </a:r>
            <a:r>
              <a:rPr lang="it-IT" i="1" dirty="0"/>
              <a:t>actions</a:t>
            </a:r>
            <a:r>
              <a:rPr lang="it-IT" dirty="0"/>
              <a:t> in an </a:t>
            </a:r>
            <a:r>
              <a:rPr lang="it-IT" i="1" dirty="0" err="1"/>
              <a:t>environment</a:t>
            </a:r>
            <a:r>
              <a:rPr lang="it-IT" dirty="0"/>
              <a:t> so </a:t>
            </a:r>
            <a:r>
              <a:rPr lang="it-IT" dirty="0" err="1"/>
              <a:t>as</a:t>
            </a:r>
            <a:r>
              <a:rPr lang="it-IT" dirty="0"/>
              <a:t> to </a:t>
            </a:r>
            <a:r>
              <a:rPr lang="it-IT" i="1" dirty="0" err="1"/>
              <a:t>maximize</a:t>
            </a:r>
            <a:r>
              <a:rPr lang="it-IT" dirty="0"/>
              <a:t> some </a:t>
            </a:r>
            <a:r>
              <a:rPr lang="it-IT" dirty="0" err="1"/>
              <a:t>notion</a:t>
            </a:r>
            <a:r>
              <a:rPr lang="it-IT" dirty="0"/>
              <a:t> of cumulative </a:t>
            </a:r>
            <a:r>
              <a:rPr lang="it-IT" i="1" dirty="0" err="1"/>
              <a:t>reward</a:t>
            </a:r>
            <a:r>
              <a:rPr lang="it-IT" dirty="0"/>
              <a:t>.</a:t>
            </a:r>
            <a:r>
              <a:rPr lang="it-IT" b="1" dirty="0"/>
              <a:t>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B7C3-D4EE-1E45-8262-690136B7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83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87C2-9906-F64F-864E-1CFDDD7D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Reinforcement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3C1E5-B260-954B-9C12-FBA1D415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4919"/>
            <a:ext cx="8458200" cy="4781550"/>
          </a:xfrm>
        </p:spPr>
        <p:txBody>
          <a:bodyPr>
            <a:normAutofit/>
          </a:bodyPr>
          <a:lstStyle/>
          <a:p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gets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in </a:t>
            </a:r>
            <a:r>
              <a:rPr lang="it-IT" dirty="0" err="1"/>
              <a:t>response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data </a:t>
            </a:r>
            <a:r>
              <a:rPr lang="it-IT" dirty="0" err="1"/>
              <a:t>point</a:t>
            </a:r>
            <a:r>
              <a:rPr lang="it-IT" dirty="0"/>
              <a:t>;</a:t>
            </a:r>
          </a:p>
          <a:p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a short time </a:t>
            </a:r>
            <a:r>
              <a:rPr lang="it-IT" dirty="0" err="1"/>
              <a:t>later</a:t>
            </a:r>
            <a:r>
              <a:rPr lang="it-IT" dirty="0"/>
              <a:t>, </a:t>
            </a:r>
            <a:r>
              <a:rPr lang="it-IT" dirty="0" err="1"/>
              <a:t>indicating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;</a:t>
            </a:r>
          </a:p>
          <a:p>
            <a:r>
              <a:rPr lang="it-IT" dirty="0" err="1"/>
              <a:t>Build</a:t>
            </a:r>
            <a:r>
              <a:rPr lang="it-IT" dirty="0"/>
              <a:t> a </a:t>
            </a:r>
            <a:r>
              <a:rPr lang="it-IT" dirty="0" err="1"/>
              <a:t>strategy</a:t>
            </a:r>
            <a:r>
              <a:rPr lang="it-IT" dirty="0"/>
              <a:t> – the </a:t>
            </a:r>
            <a:r>
              <a:rPr lang="it-IT" dirty="0" err="1"/>
              <a:t>algo</a:t>
            </a:r>
            <a:r>
              <a:rPr lang="it-IT" dirty="0"/>
              <a:t> </a:t>
            </a:r>
            <a:r>
              <a:rPr lang="it-IT" dirty="0" err="1"/>
              <a:t>modifies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strategy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reward</a:t>
            </a:r>
            <a:r>
              <a:rPr lang="it-IT" dirty="0"/>
              <a:t>;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Reinforcement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common in </a:t>
            </a:r>
            <a:r>
              <a:rPr lang="it-IT" dirty="0" err="1"/>
              <a:t>robotics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set of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readings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in time </a:t>
            </a:r>
            <a:r>
              <a:rPr lang="it-IT" dirty="0" err="1"/>
              <a:t>is</a:t>
            </a:r>
            <a:r>
              <a:rPr lang="it-IT" dirty="0"/>
              <a:t> a data </a:t>
            </a:r>
            <a:r>
              <a:rPr lang="it-IT" dirty="0" err="1"/>
              <a:t>point</a:t>
            </a:r>
            <a:r>
              <a:rPr lang="it-IT" dirty="0"/>
              <a:t>, and the </a:t>
            </a:r>
            <a:r>
              <a:rPr lang="it-IT" dirty="0" err="1"/>
              <a:t>algorithm</a:t>
            </a:r>
            <a:r>
              <a:rPr lang="it-IT" dirty="0"/>
              <a:t> must </a:t>
            </a:r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robot's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for Internet of </a:t>
            </a:r>
            <a:r>
              <a:rPr lang="it-IT" dirty="0" err="1"/>
              <a:t>Things</a:t>
            </a:r>
            <a:r>
              <a:rPr lang="it-IT" dirty="0"/>
              <a:t> (</a:t>
            </a:r>
            <a:r>
              <a:rPr lang="it-IT" dirty="0" err="1"/>
              <a:t>IoT</a:t>
            </a:r>
            <a:r>
              <a:rPr lang="it-IT" dirty="0"/>
              <a:t>) </a:t>
            </a:r>
            <a:r>
              <a:rPr lang="it-IT" dirty="0" err="1"/>
              <a:t>applications</a:t>
            </a:r>
            <a:r>
              <a:rPr lang="it-I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80A36-CD86-0F46-BFBD-F309A8F3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3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For example: Robot in a room</a:t>
            </a:r>
            <a:endParaRPr lang="en-US" dirty="0"/>
          </a:p>
        </p:txBody>
      </p:sp>
      <p:sp>
        <p:nvSpPr>
          <p:cNvPr id="7198" name="Rectangle 30"/>
          <p:cNvSpPr>
            <a:spLocks noGrp="1" noChangeArrowheads="1"/>
          </p:cNvSpPr>
          <p:nvPr>
            <p:ph idx="1"/>
          </p:nvPr>
        </p:nvSpPr>
        <p:spPr>
          <a:xfrm>
            <a:off x="457200" y="4437063"/>
            <a:ext cx="8229600" cy="2420937"/>
          </a:xfrm>
          <a:noFill/>
          <a:ln/>
        </p:spPr>
        <p:txBody>
          <a:bodyPr/>
          <a:lstStyle/>
          <a:p>
            <a:r>
              <a:rPr lang="en-US" dirty="0"/>
              <a:t>reward +1 at [4,3], -1 at [4,2]</a:t>
            </a:r>
          </a:p>
          <a:p>
            <a:r>
              <a:rPr lang="en-US" dirty="0"/>
              <a:t>reward -0.04 for each step</a:t>
            </a:r>
          </a:p>
          <a:p>
            <a:r>
              <a:rPr lang="en-US" dirty="0"/>
              <a:t>Robot: 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strategy to achieve max reward?</a:t>
            </a:r>
          </a:p>
          <a:p>
            <a:r>
              <a:rPr lang="en-US" dirty="0"/>
              <a:t>Robot: what if the actions were deterministic?</a:t>
            </a:r>
          </a:p>
        </p:txBody>
      </p:sp>
      <p:graphicFrame>
        <p:nvGraphicFramePr>
          <p:cNvPr id="7171" name="Group 3"/>
          <p:cNvGraphicFramePr>
            <a:graphicFrameLocks noGrp="1"/>
          </p:cNvGraphicFramePr>
          <p:nvPr/>
        </p:nvGraphicFramePr>
        <p:xfrm>
          <a:off x="468313" y="1412875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193" name="Group 25"/>
          <p:cNvGrpSpPr>
            <a:grpSpLocks/>
          </p:cNvGrpSpPr>
          <p:nvPr/>
        </p:nvGrpSpPr>
        <p:grpSpPr bwMode="auto">
          <a:xfrm>
            <a:off x="7391400" y="2438400"/>
            <a:ext cx="1008063" cy="792163"/>
            <a:chOff x="3878" y="1434"/>
            <a:chExt cx="635" cy="499"/>
          </a:xfrm>
        </p:grpSpPr>
        <p:sp>
          <p:nvSpPr>
            <p:cNvPr id="7194" name="Line 26"/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95" name="Line 27"/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96" name="Line 28"/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197" name="Text Box 29"/>
          <p:cNvSpPr txBox="1">
            <a:spLocks noChangeArrowheads="1"/>
          </p:cNvSpPr>
          <p:nvPr/>
        </p:nvSpPr>
        <p:spPr bwMode="auto">
          <a:xfrm>
            <a:off x="4903788" y="1444625"/>
            <a:ext cx="3859212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Trebuchet MS" charset="0"/>
              </a:rPr>
              <a:t>actions: UP, DOWN, LEFT, RIGHT</a:t>
            </a:r>
          </a:p>
          <a:p>
            <a:endParaRPr lang="en-US" sz="1800">
              <a:latin typeface="Trebuchet MS" charset="0"/>
            </a:endParaRPr>
          </a:p>
          <a:p>
            <a:endParaRPr lang="en-US" sz="1800">
              <a:latin typeface="Trebuchet MS" charset="0"/>
            </a:endParaRPr>
          </a:p>
          <a:p>
            <a:r>
              <a:rPr lang="en-US" sz="1800" b="1">
                <a:latin typeface="Trebuchet MS" charset="0"/>
              </a:rPr>
              <a:t>UP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>
                <a:latin typeface="Trebuchet MS" charset="0"/>
              </a:rPr>
              <a:t>80% 	move UP</a:t>
            </a:r>
          </a:p>
          <a:p>
            <a:r>
              <a:rPr lang="en-US" sz="1800">
                <a:latin typeface="Trebuchet MS" charset="0"/>
              </a:rPr>
              <a:t>10%	move LEFT</a:t>
            </a:r>
          </a:p>
          <a:p>
            <a:r>
              <a:rPr lang="en-US" sz="1800">
                <a:latin typeface="Trebuchet MS" charset="0"/>
              </a:rPr>
              <a:t>10%	move RIGHT</a:t>
            </a:r>
          </a:p>
        </p:txBody>
      </p:sp>
    </p:spTree>
    <p:extLst>
      <p:ext uri="{BB962C8B-B14F-4D97-AF65-F5344CB8AC3E}">
        <p14:creationId xmlns:p14="http://schemas.microsoft.com/office/powerpoint/2010/main" val="2473725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pole-balancing</a:t>
            </a:r>
          </a:p>
          <a:p>
            <a:r>
              <a:rPr lang="en-US" sz="2000" dirty="0"/>
              <a:t>TD-Gammon [Gerry </a:t>
            </a:r>
            <a:r>
              <a:rPr lang="en-US" sz="2000" dirty="0" err="1"/>
              <a:t>Tesauro</a:t>
            </a:r>
            <a:r>
              <a:rPr lang="en-US" sz="2000" dirty="0"/>
              <a:t>]</a:t>
            </a:r>
          </a:p>
          <a:p>
            <a:r>
              <a:rPr lang="en-US" sz="2000" dirty="0"/>
              <a:t>helicopter [Andrew Ng]</a:t>
            </a:r>
          </a:p>
          <a:p>
            <a:endParaRPr lang="en-US" sz="2000" dirty="0"/>
          </a:p>
          <a:p>
            <a:r>
              <a:rPr lang="en-US" sz="2000" dirty="0"/>
              <a:t>no teacher who would say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good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or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bad</a:t>
            </a:r>
            <a:r>
              <a:rPr lang="ja-JP" altLang="en-US" sz="2000" dirty="0">
                <a:latin typeface="Arial"/>
              </a:rPr>
              <a:t>”</a:t>
            </a:r>
            <a:endParaRPr lang="en-US" sz="2000" dirty="0"/>
          </a:p>
          <a:p>
            <a:pPr lvl="1"/>
            <a:r>
              <a:rPr lang="en-US" sz="2000" dirty="0"/>
              <a:t>is reward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10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good or bad?</a:t>
            </a:r>
          </a:p>
          <a:p>
            <a:pPr lvl="1"/>
            <a:r>
              <a:rPr lang="en-US" sz="2000" dirty="0"/>
              <a:t>rewards could be delayed</a:t>
            </a:r>
          </a:p>
          <a:p>
            <a:pPr lvl="1"/>
            <a:endParaRPr lang="en-US" sz="2000" dirty="0"/>
          </a:p>
          <a:p>
            <a:r>
              <a:rPr lang="en-US" sz="2000" dirty="0"/>
              <a:t>similar to control theory</a:t>
            </a:r>
          </a:p>
          <a:p>
            <a:pPr lvl="1"/>
            <a:r>
              <a:rPr lang="en-US" sz="2000" dirty="0"/>
              <a:t>more general, fewer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explore the environment and learn from experience</a:t>
            </a:r>
          </a:p>
          <a:p>
            <a:pPr lvl="1"/>
            <a:r>
              <a:rPr lang="en-US" sz="2000" dirty="0"/>
              <a:t>not just blind search, try to be smart about it</a:t>
            </a:r>
          </a:p>
        </p:txBody>
      </p:sp>
      <p:grpSp>
        <p:nvGrpSpPr>
          <p:cNvPr id="5133" name="Group 13"/>
          <p:cNvGrpSpPr>
            <a:grpSpLocks/>
          </p:cNvGrpSpPr>
          <p:nvPr/>
        </p:nvGrpSpPr>
        <p:grpSpPr bwMode="auto">
          <a:xfrm>
            <a:off x="5484813" y="1109176"/>
            <a:ext cx="2730719" cy="1405424"/>
            <a:chOff x="3408" y="528"/>
            <a:chExt cx="2161" cy="1356"/>
          </a:xfrm>
        </p:grpSpPr>
        <p:sp>
          <p:nvSpPr>
            <p:cNvPr id="5126" name="Freeform 6"/>
            <p:cNvSpPr>
              <a:spLocks/>
            </p:cNvSpPr>
            <p:nvPr/>
          </p:nvSpPr>
          <p:spPr bwMode="auto">
            <a:xfrm>
              <a:off x="3408" y="1689"/>
              <a:ext cx="2161" cy="195"/>
            </a:xfrm>
            <a:custGeom>
              <a:avLst/>
              <a:gdLst>
                <a:gd name="T0" fmla="*/ 0 w 2161"/>
                <a:gd name="T1" fmla="*/ 3 h 195"/>
                <a:gd name="T2" fmla="*/ 169 w 2161"/>
                <a:gd name="T3" fmla="*/ 3 h 195"/>
                <a:gd name="T4" fmla="*/ 169 w 2161"/>
                <a:gd name="T5" fmla="*/ 195 h 195"/>
                <a:gd name="T6" fmla="*/ 1945 w 2161"/>
                <a:gd name="T7" fmla="*/ 195 h 195"/>
                <a:gd name="T8" fmla="*/ 1945 w 2161"/>
                <a:gd name="T9" fmla="*/ 3 h 195"/>
                <a:gd name="T10" fmla="*/ 2161 w 2161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1" h="195">
                  <a:moveTo>
                    <a:pt x="0" y="3"/>
                  </a:moveTo>
                  <a:lnTo>
                    <a:pt x="169" y="3"/>
                  </a:lnTo>
                  <a:lnTo>
                    <a:pt x="169" y="195"/>
                  </a:lnTo>
                  <a:lnTo>
                    <a:pt x="1945" y="195"/>
                  </a:lnTo>
                  <a:lnTo>
                    <a:pt x="1945" y="3"/>
                  </a:lnTo>
                  <a:lnTo>
                    <a:pt x="2161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3865" y="1632"/>
              <a:ext cx="528" cy="192"/>
            </a:xfrm>
            <a:prstGeom prst="rect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3913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201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31" name="Line 11"/>
            <p:cNvSpPr>
              <a:spLocks noChangeShapeType="1"/>
            </p:cNvSpPr>
            <p:nvPr/>
          </p:nvSpPr>
          <p:spPr bwMode="auto">
            <a:xfrm flipV="1">
              <a:off x="4153" y="528"/>
              <a:ext cx="283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118" y="1574"/>
              <a:ext cx="58" cy="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942502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1" y="115888"/>
            <a:ext cx="59436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My Favorite Example: Resource allocation in datacenters*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914400" y="3200400"/>
            <a:ext cx="685800" cy="11430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1752600" y="3200400"/>
            <a:ext cx="685800" cy="11430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25908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34290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42672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51054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59436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67818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76200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3429000" y="2133600"/>
            <a:ext cx="22860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>
              <a:buFont typeface="Arial" charset="0"/>
              <a:buNone/>
            </a:pPr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14702" name="AutoShape 14"/>
          <p:cNvSpPr>
            <a:spLocks noChangeArrowheads="1"/>
          </p:cNvSpPr>
          <p:nvPr/>
        </p:nvSpPr>
        <p:spPr bwMode="auto">
          <a:xfrm>
            <a:off x="4343400" y="1219200"/>
            <a:ext cx="457200" cy="838200"/>
          </a:xfrm>
          <a:prstGeom prst="downArrow">
            <a:avLst>
              <a:gd name="adj1" fmla="val 50000"/>
              <a:gd name="adj2" fmla="val 458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 flipH="1">
            <a:off x="28956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4" name="Line 16"/>
          <p:cNvSpPr>
            <a:spLocks noChangeShapeType="1"/>
          </p:cNvSpPr>
          <p:nvPr/>
        </p:nvSpPr>
        <p:spPr bwMode="auto">
          <a:xfrm flipH="1">
            <a:off x="4572000" y="2438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5" name="Line 17"/>
          <p:cNvSpPr>
            <a:spLocks noChangeShapeType="1"/>
          </p:cNvSpPr>
          <p:nvPr/>
        </p:nvSpPr>
        <p:spPr bwMode="auto">
          <a:xfrm>
            <a:off x="4572000" y="2438400"/>
            <a:ext cx="2286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7" name="AutoShape 19"/>
          <p:cNvSpPr>
            <a:spLocks/>
          </p:cNvSpPr>
          <p:nvPr/>
        </p:nvSpPr>
        <p:spPr bwMode="auto">
          <a:xfrm rot="-5400000">
            <a:off x="1562100" y="3763963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8" name="Text Box 20"/>
          <p:cNvSpPr txBox="1">
            <a:spLocks noChangeArrowheads="1"/>
          </p:cNvSpPr>
          <p:nvPr/>
        </p:nvSpPr>
        <p:spPr bwMode="auto">
          <a:xfrm>
            <a:off x="990600" y="4648200"/>
            <a:ext cx="1347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A</a:t>
            </a:r>
          </a:p>
        </p:txBody>
      </p:sp>
      <p:sp>
        <p:nvSpPr>
          <p:cNvPr id="114709" name="AutoShape 21"/>
          <p:cNvSpPr>
            <a:spLocks/>
          </p:cNvSpPr>
          <p:nvPr/>
        </p:nvSpPr>
        <p:spPr bwMode="auto">
          <a:xfrm rot="-5400000">
            <a:off x="4076700" y="2933700"/>
            <a:ext cx="228600" cy="3200400"/>
          </a:xfrm>
          <a:prstGeom prst="leftBrace">
            <a:avLst>
              <a:gd name="adj1" fmla="val 11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10" name="Text Box 22"/>
          <p:cNvSpPr txBox="1">
            <a:spLocks noChangeArrowheads="1"/>
          </p:cNvSpPr>
          <p:nvPr/>
        </p:nvSpPr>
        <p:spPr bwMode="auto">
          <a:xfrm>
            <a:off x="3529013" y="4656138"/>
            <a:ext cx="1347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B</a:t>
            </a:r>
          </a:p>
        </p:txBody>
      </p:sp>
      <p:sp>
        <p:nvSpPr>
          <p:cNvPr id="114711" name="AutoShape 23"/>
          <p:cNvSpPr>
            <a:spLocks/>
          </p:cNvSpPr>
          <p:nvPr/>
        </p:nvSpPr>
        <p:spPr bwMode="auto">
          <a:xfrm rot="-5400000">
            <a:off x="7010400" y="3360738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12" name="Text Box 24"/>
          <p:cNvSpPr txBox="1">
            <a:spLocks noChangeArrowheads="1"/>
          </p:cNvSpPr>
          <p:nvPr/>
        </p:nvSpPr>
        <p:spPr bwMode="auto">
          <a:xfrm>
            <a:off x="6424613" y="4664075"/>
            <a:ext cx="135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14" y="626387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/>
              <a:t>* “A Hybrid Reinforcement Learning Approach to Autonomic Resource Allocation” - ICAC 2006</a:t>
            </a:r>
            <a:r>
              <a:rPr lang="en-CA" sz="1800" dirty="0"/>
              <a:t>, </a:t>
            </a:r>
            <a:r>
              <a:rPr lang="en-US" sz="1800" dirty="0" err="1"/>
              <a:t>Tesauro</a:t>
            </a:r>
            <a:r>
              <a:rPr lang="en-US" sz="1800" dirty="0"/>
              <a:t>, Jong, Das, </a:t>
            </a:r>
            <a:r>
              <a:rPr lang="en-US" sz="1800" dirty="0" err="1"/>
              <a:t>Bennani</a:t>
            </a:r>
            <a:r>
              <a:rPr lang="en-US" sz="1800" dirty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2186402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Robot in a room</a:t>
            </a:r>
            <a:endParaRPr lang="en-US" dirty="0"/>
          </a:p>
        </p:txBody>
      </p:sp>
      <p:sp>
        <p:nvSpPr>
          <p:cNvPr id="22558" name="Rectangle 30"/>
          <p:cNvSpPr>
            <a:spLocks noGrp="1" noChangeArrowheads="1"/>
          </p:cNvSpPr>
          <p:nvPr>
            <p:ph idx="1"/>
          </p:nvPr>
        </p:nvSpPr>
        <p:spPr>
          <a:xfrm>
            <a:off x="457200" y="4437063"/>
            <a:ext cx="8229600" cy="2420937"/>
          </a:xfrm>
          <a:noFill/>
          <a:ln/>
        </p:spPr>
        <p:txBody>
          <a:bodyPr/>
          <a:lstStyle/>
          <a:p>
            <a:r>
              <a:rPr lang="en-US" dirty="0"/>
              <a:t>states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rewards</a:t>
            </a:r>
          </a:p>
          <a:p>
            <a:r>
              <a:rPr lang="en-US" dirty="0"/>
              <a:t>what is the solution?</a:t>
            </a:r>
          </a:p>
        </p:txBody>
      </p:sp>
      <p:graphicFrame>
        <p:nvGraphicFramePr>
          <p:cNvPr id="22531" name="Group 3"/>
          <p:cNvGraphicFramePr>
            <a:graphicFrameLocks noGrp="1"/>
          </p:cNvGraphicFramePr>
          <p:nvPr/>
        </p:nvGraphicFramePr>
        <p:xfrm>
          <a:off x="468313" y="1374775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7391400" y="2438400"/>
            <a:ext cx="1008063" cy="792163"/>
            <a:chOff x="3878" y="1434"/>
            <a:chExt cx="635" cy="499"/>
          </a:xfrm>
        </p:grpSpPr>
        <p:sp>
          <p:nvSpPr>
            <p:cNvPr id="22554" name="Line 26"/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55" name="Line 27"/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56" name="Line 28"/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4903788" y="1444625"/>
            <a:ext cx="385921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Trebuchet MS" charset="0"/>
              </a:rPr>
              <a:t>actions: UP, DOWN, LEFT, RIGHT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 b="1">
                <a:latin typeface="Trebuchet MS" charset="0"/>
              </a:rPr>
              <a:t>UP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>
                <a:latin typeface="Trebuchet MS" charset="0"/>
              </a:rPr>
              <a:t>80% 	move UP</a:t>
            </a:r>
          </a:p>
          <a:p>
            <a:r>
              <a:rPr lang="en-US" sz="1800">
                <a:latin typeface="Trebuchet MS" charset="0"/>
              </a:rPr>
              <a:t>10%	move LEFT</a:t>
            </a:r>
          </a:p>
          <a:p>
            <a:r>
              <a:rPr lang="en-US" sz="1800">
                <a:latin typeface="Trebuchet MS" charset="0"/>
              </a:rPr>
              <a:t>10%	move RIGHT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>
                <a:solidFill>
                  <a:srgbClr val="0066FF"/>
                </a:solidFill>
                <a:latin typeface="Trebuchet MS" charset="0"/>
              </a:rPr>
              <a:t>reward +1 at [4,3], -1 at [4,2]</a:t>
            </a:r>
          </a:p>
          <a:p>
            <a:r>
              <a:rPr lang="en-US">
                <a:solidFill>
                  <a:srgbClr val="0066FF"/>
                </a:solidFill>
                <a:latin typeface="Trebuchet MS" charset="0"/>
              </a:rPr>
              <a:t>reward -0.04 for each step</a:t>
            </a:r>
          </a:p>
        </p:txBody>
      </p:sp>
    </p:spTree>
    <p:extLst>
      <p:ext uri="{BB962C8B-B14F-4D97-AF65-F5344CB8AC3E}">
        <p14:creationId xmlns:p14="http://schemas.microsoft.com/office/powerpoint/2010/main" val="419973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Move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</a:t>
            </a:fld>
            <a:r>
              <a:rPr lang="it-IT"/>
              <a:t> -</a:t>
            </a:r>
            <a:endParaRPr lang="en-US"/>
          </a:p>
        </p:txBody>
      </p:sp>
      <p:sp>
        <p:nvSpPr>
          <p:cNvPr id="277507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1800" dirty="0"/>
              <a:t>Strategist of Moves Search and Evaluation</a:t>
            </a:r>
            <a:endParaRPr lang="en-US" altLang="zh-CN" sz="1600" dirty="0"/>
          </a:p>
        </p:txBody>
      </p:sp>
      <p:sp>
        <p:nvSpPr>
          <p:cNvPr id="277508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304800" y="5029200"/>
            <a:ext cx="17526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New matrix representing the current board</a:t>
            </a:r>
          </a:p>
        </p:txBody>
      </p:sp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6629400" y="5410200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Best move</a:t>
            </a:r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2895600" y="1828800"/>
            <a:ext cx="30480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/>
              <a:t>Games played: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Game 1</a:t>
            </a:r>
            <a:r>
              <a:rPr lang="zh-CN" altLang="en-US" sz="1800"/>
              <a:t>’</a:t>
            </a:r>
            <a:r>
              <a:rPr lang="en-US" altLang="zh-CN" sz="1800"/>
              <a:t>s move list    Win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Game 2</a:t>
            </a:r>
            <a:r>
              <a:rPr lang="zh-CN" altLang="en-US" sz="1800"/>
              <a:t>’</a:t>
            </a:r>
            <a:r>
              <a:rPr lang="en-US" altLang="zh-CN" sz="1800"/>
              <a:t>s move list    Lose</a:t>
            </a:r>
          </a:p>
          <a:p>
            <a:pPr>
              <a:spcBef>
                <a:spcPct val="50000"/>
              </a:spcBef>
            </a:pPr>
            <a:r>
              <a:rPr lang="en-US" altLang="zh-CN" sz="1600"/>
              <a:t>…                           …</a:t>
            </a:r>
          </a:p>
        </p:txBody>
      </p:sp>
      <p:sp>
        <p:nvSpPr>
          <p:cNvPr id="277512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77513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Training</a:t>
            </a:r>
          </a:p>
        </p:txBody>
      </p:sp>
      <p:sp>
        <p:nvSpPr>
          <p:cNvPr id="277514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853007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animBg="1" autoUpdateAnimBg="0"/>
      <p:bldP spid="277508" grpId="0" animBg="1"/>
      <p:bldP spid="277509" grpId="0" autoUpdateAnimBg="0"/>
      <p:bldP spid="277510" grpId="0" autoUpdateAnimBg="0"/>
      <p:bldP spid="277511" grpId="0" autoUpdateAnimBg="0"/>
      <p:bldP spid="277512" grpId="0" animBg="1"/>
      <p:bldP spid="277513" grpId="0" autoUpdateAnimBg="0"/>
      <p:bldP spid="2775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solution?</a:t>
            </a:r>
          </a:p>
        </p:txBody>
      </p:sp>
      <p:sp>
        <p:nvSpPr>
          <p:cNvPr id="12323" name="Rectangle 3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if actions deterministic</a:t>
            </a:r>
          </a:p>
          <a:p>
            <a:pPr lvl="1"/>
            <a:r>
              <a:rPr lang="en-US" dirty="0"/>
              <a:t>not in this case (actions are stochastic)</a:t>
            </a:r>
          </a:p>
          <a:p>
            <a:r>
              <a:rPr lang="en-US" dirty="0"/>
              <a:t>solution/policy</a:t>
            </a:r>
          </a:p>
          <a:p>
            <a:pPr lvl="1"/>
            <a:r>
              <a:rPr lang="en-US" dirty="0"/>
              <a:t>mapping from each state to an action</a:t>
            </a: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14" name="Line 26"/>
          <p:cNvSpPr>
            <a:spLocks noChangeShapeType="1"/>
          </p:cNvSpPr>
          <p:nvPr/>
        </p:nvSpPr>
        <p:spPr bwMode="auto">
          <a:xfrm flipV="1">
            <a:off x="703263" y="184308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 flipV="1">
            <a:off x="971550" y="338296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1744663" y="183673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 flipV="1">
            <a:off x="2771775" y="1836738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971550" y="24479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51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policy</a:t>
            </a:r>
          </a:p>
        </p:txBody>
      </p:sp>
      <p:graphicFrame>
        <p:nvGraphicFramePr>
          <p:cNvPr id="1945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481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150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-2</a:t>
            </a: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61" name="Line 25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 flipV="1">
            <a:off x="173513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7" name="Line 31"/>
          <p:cNvSpPr>
            <a:spLocks noChangeShapeType="1"/>
          </p:cNvSpPr>
          <p:nvPr/>
        </p:nvSpPr>
        <p:spPr bwMode="auto">
          <a:xfrm flipV="1">
            <a:off x="276225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V="1">
            <a:off x="2771775" y="274002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9" name="Line 33"/>
          <p:cNvSpPr>
            <a:spLocks noChangeShapeType="1"/>
          </p:cNvSpPr>
          <p:nvPr/>
        </p:nvSpPr>
        <p:spPr bwMode="auto">
          <a:xfrm flipV="1">
            <a:off x="4067175" y="338613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V="1">
            <a:off x="714375" y="36830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50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-0.1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601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9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V="1">
            <a:off x="3038475" y="339090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V="1">
            <a:off x="1752600" y="36576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537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-0.04</a:t>
            </a:r>
          </a:p>
        </p:txBody>
      </p:sp>
      <p:graphicFrame>
        <p:nvGraphicFramePr>
          <p:cNvPr id="26627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49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22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-0.01</a:t>
            </a:r>
          </a:p>
        </p:txBody>
      </p:sp>
      <p:graphicFrame>
        <p:nvGraphicFramePr>
          <p:cNvPr id="28675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98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 flipH="1" flipV="1">
            <a:off x="2724150" y="27432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rot="-5400000" flipH="1" flipV="1">
            <a:off x="3767931" y="3675857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3386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+0.01</a:t>
            </a:r>
          </a:p>
        </p:txBody>
      </p:sp>
      <p:graphicFrame>
        <p:nvGraphicFramePr>
          <p:cNvPr id="16387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09" name="Line 25"/>
          <p:cNvSpPr>
            <a:spLocks noChangeShapeType="1"/>
          </p:cNvSpPr>
          <p:nvPr/>
        </p:nvSpPr>
        <p:spPr bwMode="auto">
          <a:xfrm flipH="1" flipV="1">
            <a:off x="276225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4067175" y="338613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 flipV="1">
            <a:off x="2771775" y="274002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H="1" flipV="1">
            <a:off x="2771775" y="18478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 flipH="1" flipV="1">
            <a:off x="1692275" y="185737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>
            <a:off x="971550" y="158750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>
            <a:off x="971550" y="252095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 flipV="1">
            <a:off x="68262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100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-199838"/>
            <a:ext cx="7886700" cy="1325563"/>
          </a:xfrm>
        </p:spPr>
        <p:txBody>
          <a:bodyPr/>
          <a:lstStyle/>
          <a:p>
            <a:r>
              <a:rPr lang="en-US" dirty="0"/>
              <a:t>Markov Decision Process (MDP)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41104" y="1125725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set of states S, set of actions A, initial state S</a:t>
            </a:r>
            <a:r>
              <a:rPr lang="en-US" sz="2000" baseline="-25000" dirty="0"/>
              <a:t>0</a:t>
            </a:r>
          </a:p>
          <a:p>
            <a:r>
              <a:rPr lang="en-US" sz="2000" dirty="0"/>
              <a:t>transition model P(</a:t>
            </a:r>
            <a:r>
              <a:rPr lang="en-US" sz="2000" dirty="0" err="1"/>
              <a:t>s,a,s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P( [1,1], up, [1,2] ) = 0.8</a:t>
            </a:r>
          </a:p>
          <a:p>
            <a:r>
              <a:rPr lang="en-US" sz="2000" dirty="0"/>
              <a:t>reward function r(s)</a:t>
            </a:r>
          </a:p>
          <a:p>
            <a:pPr lvl="1"/>
            <a:r>
              <a:rPr lang="en-US" sz="2000" dirty="0"/>
              <a:t>r( [4,3] ) = +1</a:t>
            </a:r>
          </a:p>
          <a:p>
            <a:r>
              <a:rPr lang="en-US" sz="2000" dirty="0"/>
              <a:t>goal: maximize cumulative reward in the long run</a:t>
            </a:r>
          </a:p>
          <a:p>
            <a:pPr lvl="2"/>
            <a:endParaRPr lang="en-US" sz="1800" dirty="0"/>
          </a:p>
          <a:p>
            <a:r>
              <a:rPr lang="en-US" sz="2000" dirty="0"/>
              <a:t>policy: mapping from S to A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latin typeface="Symbol" charset="0"/>
                <a:sym typeface="Symbol" charset="0"/>
              </a:rPr>
              <a:t></a:t>
            </a:r>
            <a:r>
              <a:rPr lang="en-US" sz="2000" dirty="0"/>
              <a:t>(s) or </a:t>
            </a:r>
            <a:r>
              <a:rPr lang="en-US" sz="2000" dirty="0">
                <a:latin typeface="Symbol" charset="0"/>
                <a:sym typeface="Symbol" charset="0"/>
              </a:rPr>
              <a:t>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(deterministic vs. stochastic)</a:t>
            </a:r>
          </a:p>
          <a:p>
            <a:pPr lvl="2"/>
            <a:endParaRPr lang="en-US" sz="1800" dirty="0"/>
          </a:p>
          <a:p>
            <a:r>
              <a:rPr lang="en-US" sz="2000" dirty="0"/>
              <a:t>reinforcement learning here means:</a:t>
            </a:r>
          </a:p>
          <a:p>
            <a:pPr lvl="1"/>
            <a:r>
              <a:rPr lang="en-US" sz="2000" dirty="0"/>
              <a:t>transitions and rewards usually not available;</a:t>
            </a:r>
          </a:p>
          <a:p>
            <a:pPr lvl="1"/>
            <a:r>
              <a:rPr lang="en-US" sz="2000" dirty="0"/>
              <a:t>how to change the policy based on experience;</a:t>
            </a:r>
          </a:p>
          <a:p>
            <a:pPr lvl="1"/>
            <a:r>
              <a:rPr lang="en-US" sz="2000" dirty="0"/>
              <a:t>how to explore the environment;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427788" y="1828800"/>
            <a:ext cx="1295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>
                <a:latin typeface="Trebuchet MS" charset="0"/>
              </a:rPr>
              <a:t>environment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732588" y="25908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>
                <a:latin typeface="Trebuchet MS" charset="0"/>
              </a:rPr>
              <a:t>agent</a:t>
            </a:r>
          </a:p>
        </p:txBody>
      </p:sp>
      <p:cxnSp>
        <p:nvCxnSpPr>
          <p:cNvPr id="30726" name="AutoShape 6"/>
          <p:cNvCxnSpPr>
            <a:cxnSpLocks noChangeShapeType="1"/>
            <a:stCxn id="30725" idx="3"/>
            <a:endCxn id="30724" idx="3"/>
          </p:cNvCxnSpPr>
          <p:nvPr/>
        </p:nvCxnSpPr>
        <p:spPr bwMode="auto">
          <a:xfrm flipV="1">
            <a:off x="7418388" y="2019300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27" name="AutoShape 7"/>
          <p:cNvCxnSpPr>
            <a:cxnSpLocks noChangeShapeType="1"/>
            <a:stCxn id="30724" idx="1"/>
            <a:endCxn id="30725" idx="1"/>
          </p:cNvCxnSpPr>
          <p:nvPr/>
        </p:nvCxnSpPr>
        <p:spPr bwMode="auto">
          <a:xfrm rot="10800000" flipH="1" flipV="1">
            <a:off x="6427788" y="2019300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8088313" y="2270125"/>
            <a:ext cx="827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Trebuchet MS" charset="0"/>
              </a:rPr>
              <a:t>action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012570" y="2209800"/>
            <a:ext cx="12016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>
                <a:latin typeface="Trebuchet MS" charset="0"/>
              </a:rPr>
              <a:t>reward</a:t>
            </a:r>
          </a:p>
          <a:p>
            <a:pPr algn="ctr"/>
            <a:r>
              <a:rPr lang="en-US" sz="1800">
                <a:latin typeface="Trebuchet MS" charset="0"/>
              </a:rPr>
              <a:t>new state</a:t>
            </a:r>
          </a:p>
        </p:txBody>
      </p:sp>
    </p:spTree>
    <p:extLst>
      <p:ext uri="{BB962C8B-B14F-4D97-AF65-F5344CB8AC3E}">
        <p14:creationId xmlns:p14="http://schemas.microsoft.com/office/powerpoint/2010/main" val="250569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Review of MDP model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MDP model &lt;S,T,A,R&gt;</a:t>
            </a:r>
          </a:p>
          <a:p>
            <a:pPr lvl="1"/>
            <a:endParaRPr lang="en-US" altLang="zh-CN" sz="2400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2667000"/>
            <a:ext cx="2819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Agent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914400" y="3962400"/>
            <a:ext cx="3657600" cy="53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Environment</a:t>
            </a: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V="1">
            <a:off x="12192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18288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33528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762000" y="341312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State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2057400" y="3581400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Reward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962400" y="3413125"/>
            <a:ext cx="89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Action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685800" y="5013325"/>
            <a:ext cx="401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 i="1">
                <a:latin typeface="Arial" charset="0"/>
              </a:rPr>
              <a:t>s</a:t>
            </a:r>
            <a:r>
              <a:rPr kumimoji="0" lang="en-US" altLang="zh-CN" sz="2000" i="1" baseline="-25000">
                <a:latin typeface="Arial" charset="0"/>
              </a:rPr>
              <a:t>0</a:t>
            </a:r>
          </a:p>
        </p:txBody>
      </p:sp>
      <p:grpSp>
        <p:nvGrpSpPr>
          <p:cNvPr id="38925" name="Group 13"/>
          <p:cNvGrpSpPr>
            <a:grpSpLocks/>
          </p:cNvGrpSpPr>
          <p:nvPr/>
        </p:nvGrpSpPr>
        <p:grpSpPr bwMode="auto">
          <a:xfrm>
            <a:off x="1066800" y="4860925"/>
            <a:ext cx="1371600" cy="777875"/>
            <a:chOff x="1786" y="2784"/>
            <a:chExt cx="868" cy="490"/>
          </a:xfrm>
        </p:grpSpPr>
        <p:sp>
          <p:nvSpPr>
            <p:cNvPr id="38926" name="Text Box 14"/>
            <p:cNvSpPr txBox="1">
              <a:spLocks noChangeArrowheads="1"/>
            </p:cNvSpPr>
            <p:nvPr/>
          </p:nvSpPr>
          <p:spPr bwMode="auto">
            <a:xfrm>
              <a:off x="2074" y="3024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</a:t>
              </a:r>
              <a:r>
                <a:rPr kumimoji="0" lang="en-US" altLang="zh-CN" sz="2000" i="1" baseline="-25000">
                  <a:latin typeface="Arial" charset="0"/>
                </a:rPr>
                <a:t>0</a:t>
              </a:r>
            </a:p>
          </p:txBody>
        </p:sp>
        <p:grpSp>
          <p:nvGrpSpPr>
            <p:cNvPr id="38927" name="Group 15"/>
            <p:cNvGrpSpPr>
              <a:grpSpLocks/>
            </p:cNvGrpSpPr>
            <p:nvPr/>
          </p:nvGrpSpPr>
          <p:grpSpPr bwMode="auto">
            <a:xfrm>
              <a:off x="1786" y="2784"/>
              <a:ext cx="576" cy="250"/>
              <a:chOff x="3370" y="2304"/>
              <a:chExt cx="576" cy="250"/>
            </a:xfrm>
          </p:grpSpPr>
          <p:sp>
            <p:nvSpPr>
              <p:cNvPr id="38928" name="Text Box 16"/>
              <p:cNvSpPr txBox="1">
                <a:spLocks noChangeArrowheads="1"/>
              </p:cNvSpPr>
              <p:nvPr/>
            </p:nvSpPr>
            <p:spPr bwMode="auto">
              <a:xfrm>
                <a:off x="3370" y="2304"/>
                <a:ext cx="26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</a:pPr>
                <a:r>
                  <a:rPr kumimoji="0" lang="en-US" altLang="zh-CN" sz="2000" i="1">
                    <a:latin typeface="Arial" charset="0"/>
                  </a:rPr>
                  <a:t>a</a:t>
                </a:r>
                <a:r>
                  <a:rPr kumimoji="0" lang="en-US" altLang="zh-CN" sz="2000" i="1" baseline="-25000">
                    <a:latin typeface="Arial" charset="0"/>
                  </a:rPr>
                  <a:t>0</a:t>
                </a:r>
              </a:p>
            </p:txBody>
          </p:sp>
          <p:sp>
            <p:nvSpPr>
              <p:cNvPr id="38929" name="Line 17"/>
              <p:cNvSpPr>
                <a:spLocks noChangeShapeType="1"/>
              </p:cNvSpPr>
              <p:nvPr/>
            </p:nvSpPr>
            <p:spPr bwMode="auto">
              <a:xfrm>
                <a:off x="3418" y="2544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38930" name="Text Box 18"/>
            <p:cNvSpPr txBox="1">
              <a:spLocks noChangeArrowheads="1"/>
            </p:cNvSpPr>
            <p:nvPr/>
          </p:nvSpPr>
          <p:spPr bwMode="auto">
            <a:xfrm>
              <a:off x="2400" y="2887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s</a:t>
              </a:r>
              <a:r>
                <a:rPr kumimoji="0" lang="en-US" altLang="zh-CN" sz="2000" i="1" baseline="-25000">
                  <a:latin typeface="Arial" charset="0"/>
                </a:rPr>
                <a:t>1</a:t>
              </a:r>
            </a:p>
          </p:txBody>
        </p:sp>
      </p:grpSp>
      <p:grpSp>
        <p:nvGrpSpPr>
          <p:cNvPr id="38931" name="Group 19"/>
          <p:cNvGrpSpPr>
            <a:grpSpLocks/>
          </p:cNvGrpSpPr>
          <p:nvPr/>
        </p:nvGrpSpPr>
        <p:grpSpPr bwMode="auto">
          <a:xfrm>
            <a:off x="2362200" y="4860925"/>
            <a:ext cx="1420813" cy="777875"/>
            <a:chOff x="4186" y="2304"/>
            <a:chExt cx="899" cy="490"/>
          </a:xfrm>
        </p:grpSpPr>
        <p:sp>
          <p:nvSpPr>
            <p:cNvPr id="38932" name="Text Box 20"/>
            <p:cNvSpPr txBox="1">
              <a:spLocks noChangeArrowheads="1"/>
            </p:cNvSpPr>
            <p:nvPr/>
          </p:nvSpPr>
          <p:spPr bwMode="auto">
            <a:xfrm>
              <a:off x="4186" y="2304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a1</a:t>
              </a:r>
            </a:p>
          </p:txBody>
        </p:sp>
        <p:sp>
          <p:nvSpPr>
            <p:cNvPr id="38933" name="Text Box 21"/>
            <p:cNvSpPr txBox="1">
              <a:spLocks noChangeArrowheads="1"/>
            </p:cNvSpPr>
            <p:nvPr/>
          </p:nvSpPr>
          <p:spPr bwMode="auto">
            <a:xfrm>
              <a:off x="4474" y="2544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r1</a:t>
              </a:r>
            </a:p>
          </p:txBody>
        </p:sp>
        <p:sp>
          <p:nvSpPr>
            <p:cNvPr id="38934" name="Line 22"/>
            <p:cNvSpPr>
              <a:spLocks noChangeShapeType="1"/>
            </p:cNvSpPr>
            <p:nvPr/>
          </p:nvSpPr>
          <p:spPr bwMode="auto">
            <a:xfrm>
              <a:off x="4234" y="2544"/>
              <a:ext cx="5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8935" name="Text Box 23"/>
            <p:cNvSpPr txBox="1">
              <a:spLocks noChangeArrowheads="1"/>
            </p:cNvSpPr>
            <p:nvPr/>
          </p:nvSpPr>
          <p:spPr bwMode="auto">
            <a:xfrm>
              <a:off x="4800" y="2407"/>
              <a:ext cx="2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s2</a:t>
              </a:r>
            </a:p>
          </p:txBody>
        </p:sp>
      </p:grpSp>
      <p:grpSp>
        <p:nvGrpSpPr>
          <p:cNvPr id="38936" name="Group 24"/>
          <p:cNvGrpSpPr>
            <a:grpSpLocks/>
          </p:cNvGrpSpPr>
          <p:nvPr/>
        </p:nvGrpSpPr>
        <p:grpSpPr bwMode="auto">
          <a:xfrm>
            <a:off x="3657580" y="4860925"/>
            <a:ext cx="1645786" cy="777875"/>
            <a:chOff x="5002" y="2304"/>
            <a:chExt cx="822" cy="490"/>
          </a:xfrm>
        </p:grpSpPr>
        <p:sp>
          <p:nvSpPr>
            <p:cNvPr id="38937" name="Text Box 25"/>
            <p:cNvSpPr txBox="1">
              <a:spLocks noChangeArrowheads="1"/>
            </p:cNvSpPr>
            <p:nvPr/>
          </p:nvSpPr>
          <p:spPr bwMode="auto">
            <a:xfrm>
              <a:off x="5002" y="230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a2</a:t>
              </a:r>
            </a:p>
          </p:txBody>
        </p:sp>
        <p:sp>
          <p:nvSpPr>
            <p:cNvPr id="38938" name="Text Box 26"/>
            <p:cNvSpPr txBox="1">
              <a:spLocks noChangeArrowheads="1"/>
            </p:cNvSpPr>
            <p:nvPr/>
          </p:nvSpPr>
          <p:spPr bwMode="auto">
            <a:xfrm>
              <a:off x="5290" y="254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r2</a:t>
              </a:r>
            </a:p>
          </p:txBody>
        </p:sp>
        <p:sp>
          <p:nvSpPr>
            <p:cNvPr id="38939" name="Line 27"/>
            <p:cNvSpPr>
              <a:spLocks noChangeShapeType="1"/>
            </p:cNvSpPr>
            <p:nvPr/>
          </p:nvSpPr>
          <p:spPr bwMode="auto">
            <a:xfrm>
              <a:off x="5050" y="2544"/>
              <a:ext cx="5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8940" name="Text Box 28"/>
            <p:cNvSpPr txBox="1">
              <a:spLocks noChangeArrowheads="1"/>
            </p:cNvSpPr>
            <p:nvPr/>
          </p:nvSpPr>
          <p:spPr bwMode="auto">
            <a:xfrm>
              <a:off x="5570" y="2400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 dirty="0">
                  <a:latin typeface="Arial" charset="0"/>
                </a:rPr>
                <a:t>s3  </a:t>
              </a:r>
            </a:p>
          </p:txBody>
        </p:sp>
      </p:grp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5658600" y="1791649"/>
            <a:ext cx="2971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dirty="0">
                <a:latin typeface="Times New Roman" charset="0"/>
              </a:rPr>
              <a:t> </a:t>
            </a:r>
            <a:r>
              <a:rPr kumimoji="0" lang="en-US" altLang="zh-CN" sz="2000" dirty="0">
                <a:latin typeface="Times New Roman" charset="0"/>
              </a:rPr>
              <a:t>S– set of states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A– set of actions</a:t>
            </a:r>
            <a:endParaRPr kumimoji="0" lang="en-US" altLang="zh-CN" sz="2000" baseline="-25000" dirty="0">
              <a:latin typeface="Times New Roman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T(</a:t>
            </a:r>
            <a:r>
              <a:rPr kumimoji="0" lang="en-US" altLang="zh-CN" sz="2000" dirty="0" err="1">
                <a:latin typeface="Times New Roman" charset="0"/>
              </a:rPr>
              <a:t>s,a,s</a:t>
            </a:r>
            <a:r>
              <a:rPr kumimoji="0" lang="zh-CN" altLang="en-US" sz="2000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) = P(s</a:t>
            </a:r>
            <a:r>
              <a:rPr kumimoji="0" lang="zh-CN" altLang="en-US" sz="2000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|</a:t>
            </a:r>
            <a:r>
              <a:rPr kumimoji="0" lang="en-US" altLang="zh-CN" sz="2000" dirty="0" err="1">
                <a:latin typeface="Times New Roman" charset="0"/>
              </a:rPr>
              <a:t>s,a</a:t>
            </a:r>
            <a:r>
              <a:rPr kumimoji="0" lang="en-US" altLang="zh-CN" sz="2000" dirty="0">
                <a:latin typeface="Times New Roman" charset="0"/>
              </a:rPr>
              <a:t>)– the probability of transition from </a:t>
            </a:r>
            <a:r>
              <a:rPr kumimoji="0" lang="en-US" altLang="zh-CN" sz="2000" i="1" dirty="0">
                <a:latin typeface="Times New Roman" charset="0"/>
              </a:rPr>
              <a:t>s </a:t>
            </a:r>
            <a:r>
              <a:rPr kumimoji="0" lang="en-US" altLang="zh-CN" sz="2000" dirty="0">
                <a:latin typeface="Times New Roman" charset="0"/>
              </a:rPr>
              <a:t>to </a:t>
            </a:r>
            <a:r>
              <a:rPr kumimoji="0" lang="en-US" altLang="zh-CN" sz="2000" i="1" dirty="0">
                <a:latin typeface="Times New Roman" charset="0"/>
              </a:rPr>
              <a:t>s</a:t>
            </a:r>
            <a:r>
              <a:rPr kumimoji="0" lang="zh-CN" altLang="en-US" sz="2000" i="1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 given action</a:t>
            </a:r>
            <a:r>
              <a:rPr kumimoji="0" lang="en-US" altLang="zh-CN" sz="2000" i="1" dirty="0">
                <a:latin typeface="Times New Roman" charset="0"/>
              </a:rPr>
              <a:t> a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R(</a:t>
            </a:r>
            <a:r>
              <a:rPr kumimoji="0" lang="en-US" altLang="zh-CN" sz="2000" dirty="0" err="1">
                <a:latin typeface="Times New Roman" charset="0"/>
              </a:rPr>
              <a:t>s,a</a:t>
            </a:r>
            <a:r>
              <a:rPr kumimoji="0" lang="en-US" altLang="zh-CN" sz="2000" dirty="0">
                <a:latin typeface="Times New Roman" charset="0"/>
              </a:rPr>
              <a:t>)– the expected reward for taking action </a:t>
            </a:r>
            <a:r>
              <a:rPr kumimoji="0" lang="en-US" altLang="zh-CN" sz="2000" i="1" dirty="0">
                <a:latin typeface="Times New Roman" charset="0"/>
              </a:rPr>
              <a:t>a </a:t>
            </a:r>
            <a:r>
              <a:rPr kumimoji="0" lang="en-US" altLang="zh-CN" sz="2000" dirty="0">
                <a:latin typeface="Times New Roman" charset="0"/>
              </a:rPr>
              <a:t>in state </a:t>
            </a:r>
            <a:r>
              <a:rPr kumimoji="0" lang="en-US" altLang="zh-CN" sz="2000" i="1" dirty="0">
                <a:latin typeface="Times New Roman" charset="0"/>
              </a:rPr>
              <a:t>s</a:t>
            </a:r>
          </a:p>
        </p:txBody>
      </p:sp>
      <p:graphicFrame>
        <p:nvGraphicFramePr>
          <p:cNvPr id="38943" name="Object 31"/>
          <p:cNvGraphicFramePr>
            <a:graphicFrameLocks noChangeAspect="1"/>
          </p:cNvGraphicFramePr>
          <p:nvPr/>
        </p:nvGraphicFramePr>
        <p:xfrm>
          <a:off x="5578215" y="4800600"/>
          <a:ext cx="338409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760" imgH="685800" progId="Equation.3">
                  <p:embed/>
                </p:oleObj>
              </mc:Choice>
              <mc:Fallback>
                <p:oleObj name="Equation" r:id="rId2" imgW="1904760" imgH="685800" progId="Equation.3">
                  <p:embed/>
                  <p:pic>
                    <p:nvPicPr>
                      <p:cNvPr id="3894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215" y="4800600"/>
                        <a:ext cx="338409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905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In general: The Machine-learning Problem Demystified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Machine-Learning</a:t>
            </a:r>
          </a:p>
          <a:p>
            <a:pPr lvl="1"/>
            <a:r>
              <a:rPr lang="en-CA" dirty="0"/>
              <a:t>Machine performance improvement by experience</a:t>
            </a:r>
          </a:p>
          <a:p>
            <a:pPr lvl="1"/>
            <a:r>
              <a:rPr lang="en-CA" dirty="0"/>
              <a:t>Machine Improves task T</a:t>
            </a:r>
          </a:p>
          <a:p>
            <a:pPr lvl="1"/>
            <a:r>
              <a:rPr lang="en-CA" dirty="0" err="1"/>
              <a:t>W.r.t</a:t>
            </a:r>
            <a:r>
              <a:rPr lang="en-CA" dirty="0"/>
              <a:t>., performance measure P</a:t>
            </a:r>
          </a:p>
          <a:p>
            <a:pPr lvl="1"/>
            <a:r>
              <a:rPr lang="en-CA" dirty="0"/>
              <a:t>Based on experience E</a:t>
            </a:r>
          </a:p>
          <a:p>
            <a:pPr lvl="1"/>
            <a:endParaRPr lang="en-CA" dirty="0"/>
          </a:p>
          <a:p>
            <a:r>
              <a:rPr lang="en-CA" dirty="0"/>
              <a:t>In checkers:</a:t>
            </a:r>
          </a:p>
          <a:p>
            <a:pPr lvl="1"/>
            <a:r>
              <a:rPr lang="en-CA" dirty="0"/>
              <a:t>T </a:t>
            </a:r>
            <a:r>
              <a:rPr lang="en-CA" dirty="0">
                <a:sym typeface="Wingdings"/>
              </a:rPr>
              <a:t> Play Checkers;</a:t>
            </a:r>
          </a:p>
          <a:p>
            <a:pPr lvl="1"/>
            <a:r>
              <a:rPr lang="en-CA" dirty="0"/>
              <a:t>P </a:t>
            </a:r>
            <a:r>
              <a:rPr lang="en-CA" dirty="0">
                <a:sym typeface="Wingdings"/>
              </a:rPr>
              <a:t> % of games won in world tournament;</a:t>
            </a:r>
          </a:p>
          <a:p>
            <a:pPr lvl="1"/>
            <a:r>
              <a:rPr lang="en-CA" dirty="0">
                <a:sym typeface="Wingdings"/>
              </a:rPr>
              <a:t>E  play against self;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09" y="4175125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tr-TR" dirty="0" err="1"/>
              <a:t>Classification</a:t>
            </a:r>
            <a:r>
              <a:rPr lang="tr-TR" dirty="0"/>
              <a:t> Applications in BI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598537" y="1169810"/>
            <a:ext cx="8153400" cy="493324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Face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recognition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Character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recognition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Spam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detection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Medical</a:t>
            </a:r>
            <a:r>
              <a:rPr lang="tr-TR" dirty="0">
                <a:solidFill>
                  <a:schemeClr val="accent1"/>
                </a:solidFill>
              </a:rPr>
              <a:t> diagnosis: </a:t>
            </a:r>
            <a:r>
              <a:rPr lang="tr-TR" dirty="0"/>
              <a:t>From symptoms to illnesses</a:t>
            </a: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Biometrics</a:t>
            </a:r>
            <a:r>
              <a:rPr lang="tr-TR" dirty="0">
                <a:solidFill>
                  <a:schemeClr val="accent1"/>
                </a:solidFill>
              </a:rPr>
              <a:t>: </a:t>
            </a:r>
            <a:r>
              <a:rPr lang="tr-TR" dirty="0"/>
              <a:t>Recognition/authentication using physical and/or behavioral characteristics: Face, iris, signature, </a:t>
            </a:r>
            <a:r>
              <a:rPr lang="tr-TR" dirty="0" err="1"/>
              <a:t>etc</a:t>
            </a:r>
            <a:endParaRPr lang="tr-TR" dirty="0"/>
          </a:p>
          <a:p>
            <a:pPr marL="0" indent="0">
              <a:lnSpc>
                <a:spcPct val="90000"/>
              </a:lnSpc>
              <a:buNone/>
            </a:pPr>
            <a:endParaRPr lang="tr-TR" dirty="0"/>
          </a:p>
          <a:p>
            <a:pPr marL="0" indent="0">
              <a:lnSpc>
                <a:spcPct val="90000"/>
              </a:lnSpc>
              <a:buNone/>
            </a:pPr>
            <a:r>
              <a:rPr lang="tr-TR" dirty="0"/>
              <a:t>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0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  <a:p>
            <a:pPr marL="914400" lvl="2" indent="0">
              <a:buNone/>
            </a:pPr>
            <a:r>
              <a:rPr lang="it-IT" sz="3200" b="1" dirty="0"/>
              <a:t>GOOD!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9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  <a:p>
            <a:pPr marL="914400" lvl="2" indent="0">
              <a:buNone/>
            </a:pPr>
            <a:r>
              <a:rPr lang="it-IT" sz="3200" b="1" dirty="0"/>
              <a:t>GOOD!</a:t>
            </a:r>
          </a:p>
          <a:p>
            <a:pPr marL="0" indent="0">
              <a:buNone/>
            </a:pPr>
            <a:endParaRPr lang="it-IT" sz="2800" b="1" i="1" dirty="0"/>
          </a:p>
          <a:p>
            <a:pPr marL="0" indent="0">
              <a:buNone/>
            </a:pPr>
            <a:r>
              <a:rPr lang="it-IT" sz="2800" i="1" dirty="0" err="1"/>
              <a:t>Now</a:t>
            </a:r>
            <a:r>
              <a:rPr lang="it-IT" sz="2800" i="1" dirty="0"/>
              <a:t>, </a:t>
            </a:r>
            <a:r>
              <a:rPr lang="it-IT" sz="2800" dirty="0"/>
              <a:t>formulate, for </a:t>
            </a:r>
            <a:r>
              <a:rPr lang="it-IT" sz="2800" dirty="0" err="1"/>
              <a:t>that</a:t>
            </a:r>
            <a:r>
              <a:rPr lang="it-IT" sz="2800" dirty="0"/>
              <a:t> domain: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supervised</a:t>
            </a:r>
            <a:r>
              <a:rPr lang="it-IT" sz="2800" dirty="0"/>
              <a:t> </a:t>
            </a:r>
            <a:r>
              <a:rPr lang="it-IT" sz="2800" dirty="0" err="1"/>
              <a:t>classification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supervised</a:t>
            </a:r>
            <a:r>
              <a:rPr lang="it-IT" sz="2800" dirty="0"/>
              <a:t> </a:t>
            </a:r>
            <a:r>
              <a:rPr lang="it-IT" sz="2800" dirty="0" err="1"/>
              <a:t>regression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An </a:t>
            </a:r>
            <a:r>
              <a:rPr lang="it-IT" sz="2800" dirty="0" err="1"/>
              <a:t>unsupervised</a:t>
            </a:r>
            <a:r>
              <a:rPr lang="it-IT" sz="2800" dirty="0"/>
              <a:t> </a:t>
            </a:r>
            <a:r>
              <a:rPr lang="it-IT" sz="2800" dirty="0" err="1"/>
              <a:t>classification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reinforcement</a:t>
            </a:r>
            <a:r>
              <a:rPr lang="it-IT" sz="2800" dirty="0"/>
              <a:t> </a:t>
            </a:r>
            <a:r>
              <a:rPr lang="it-IT" sz="2800" dirty="0" err="1"/>
              <a:t>learning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19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i="1" dirty="0" err="1"/>
              <a:t>Now</a:t>
            </a:r>
            <a:r>
              <a:rPr lang="it-IT" i="1" dirty="0"/>
              <a:t>, </a:t>
            </a:r>
            <a:r>
              <a:rPr lang="it-IT" dirty="0"/>
              <a:t>formulate, for </a:t>
            </a:r>
            <a:r>
              <a:rPr lang="it-IT" dirty="0" err="1"/>
              <a:t>that</a:t>
            </a:r>
            <a:r>
              <a:rPr lang="it-IT" dirty="0"/>
              <a:t> domain:</a:t>
            </a:r>
          </a:p>
          <a:p>
            <a:pPr marL="514350" indent="-514350">
              <a:buAutoNum type="arabicPeriod"/>
            </a:pPr>
            <a:r>
              <a:rPr lang="it-IT" dirty="0"/>
              <a:t>A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514350" indent="-514350">
              <a:buAutoNum type="arabicPeriod"/>
            </a:pPr>
            <a:r>
              <a:rPr lang="it-IT" dirty="0"/>
              <a:t>A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514350" indent="-514350">
              <a:buAutoNum type="arabicPeriod"/>
            </a:pPr>
            <a:r>
              <a:rPr lang="it-IT" dirty="0"/>
              <a:t>An </a:t>
            </a:r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3600" b="1" dirty="0" err="1"/>
              <a:t>You</a:t>
            </a:r>
            <a:r>
              <a:rPr lang="it-IT" sz="3600" b="1" dirty="0"/>
              <a:t> </a:t>
            </a:r>
            <a:r>
              <a:rPr lang="it-IT" sz="3600" b="1" dirty="0" err="1"/>
              <a:t>have</a:t>
            </a:r>
            <a:r>
              <a:rPr lang="it-IT" sz="3600" b="1" dirty="0"/>
              <a:t> 20 </a:t>
            </a:r>
            <a:r>
              <a:rPr lang="it-IT" sz="3600" b="1" dirty="0" err="1"/>
              <a:t>mins</a:t>
            </a:r>
            <a:r>
              <a:rPr lang="it-IT" sz="3600" b="1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7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yet?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min </a:t>
            </a:r>
            <a:br>
              <a:rPr lang="en-US" dirty="0"/>
            </a:br>
            <a:r>
              <a:rPr lang="en-US" dirty="0"/>
              <a:t>Break?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D1F8CB-7A79-2C44-85CF-E197CAEA5005}" type="slidenum">
              <a:rPr lang="it-IT" smtClean="0"/>
              <a:pPr/>
              <a:t>75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88" y="1187881"/>
            <a:ext cx="3113543" cy="429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2" y="3801998"/>
            <a:ext cx="3535040" cy="2354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2103" y="5480977"/>
            <a:ext cx="4368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Coming up next... Classes of ML Problems</a:t>
            </a:r>
          </a:p>
        </p:txBody>
      </p:sp>
    </p:spTree>
    <p:extLst>
      <p:ext uri="{BB962C8B-B14F-4D97-AF65-F5344CB8AC3E}">
        <p14:creationId xmlns:p14="http://schemas.microsoft.com/office/powerpoint/2010/main" val="1698768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/>
          </a:bodyPr>
          <a:lstStyle/>
          <a:p>
            <a:r>
              <a:rPr lang="en-CA" dirty="0"/>
              <a:t>So... How do I do Machine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71800" y="3113265"/>
            <a:ext cx="3124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1054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5052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251325" y="4221340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reasoning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267200" y="4332465"/>
            <a:ext cx="1371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4876800" y="395146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419600" y="3951465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032125" y="42213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planning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124200" y="4332465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352800" y="395146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3962400" y="3951465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2438400" y="2960865"/>
            <a:ext cx="5105400" cy="18288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232525" y="3078340"/>
            <a:ext cx="118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learning</a:t>
            </a: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1513065"/>
            <a:ext cx="177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Natural lang.</a:t>
            </a:r>
          </a:p>
          <a:p>
            <a:r>
              <a:rPr lang="en-US" dirty="0"/>
              <a:t>vision</a:t>
            </a: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4953000" y="1894065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146925" y="16305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effectors</a:t>
            </a:r>
          </a:p>
        </p:txBody>
      </p:sp>
      <p:cxnSp>
        <p:nvCxnSpPr>
          <p:cNvPr id="34" name="Straight Connector 33"/>
          <p:cNvCxnSpPr>
            <a:stCxn id="8" idx="1"/>
          </p:cNvCxnSpPr>
          <p:nvPr/>
        </p:nvCxnSpPr>
        <p:spPr bwMode="auto">
          <a:xfrm>
            <a:off x="3583315" y="4903172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3352800" y="4903172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5204480" y="4895720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4973965" y="4895720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9313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1.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77</a:t>
            </a:fld>
            <a:r>
              <a:rPr lang="it-IT"/>
              <a:t> -</a:t>
            </a:r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2163940"/>
            <a:ext cx="5560987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Mining Software Repositories,</a:t>
            </a:r>
          </a:p>
          <a:p>
            <a:r>
              <a:rPr lang="en-US" dirty="0"/>
              <a:t>Interviews, Surveys, Online Open Datasets,</a:t>
            </a:r>
          </a:p>
          <a:p>
            <a:r>
              <a:rPr lang="en-US" dirty="0"/>
              <a:t>Stream sources...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500" y="3794125"/>
            <a:ext cx="77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cleanliness and quality;</a:t>
            </a:r>
          </a:p>
          <a:p>
            <a:pPr marL="457200" indent="-457200">
              <a:buAutoNum type="arabicPeriod"/>
            </a:pPr>
            <a:r>
              <a:rPr lang="en-CA" b="1" dirty="0"/>
              <a:t>Initial Classification of data (often manual!);</a:t>
            </a:r>
          </a:p>
          <a:p>
            <a:pPr marL="457200" indent="-457200">
              <a:buAutoNum type="arabicPeriod"/>
            </a:pPr>
            <a:r>
              <a:rPr lang="en-CA" b="1" dirty="0"/>
              <a:t>Classification, or </a:t>
            </a:r>
            <a:r>
              <a:rPr lang="en-CA" b="1" i="1" dirty="0"/>
              <a:t>inter-rater</a:t>
            </a:r>
            <a:r>
              <a:rPr lang="en-CA" b="1" dirty="0"/>
              <a:t> reliability;</a:t>
            </a:r>
          </a:p>
          <a:p>
            <a:pPr marL="457200" indent="-457200">
              <a:buAutoNum type="arabicPeriod"/>
            </a:pP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32767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78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2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</p:txBody>
      </p:sp>
    </p:spTree>
    <p:extLst>
      <p:ext uri="{BB962C8B-B14F-4D97-AF65-F5344CB8AC3E}">
        <p14:creationId xmlns:p14="http://schemas.microsoft.com/office/powerpoint/2010/main" val="1582582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79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  <a:p>
            <a:pPr marL="457200" indent="-457200">
              <a:buAutoNum type="arabicPeriod"/>
            </a:pPr>
            <a:r>
              <a:rPr lang="en-CA" b="1" dirty="0"/>
              <a:t>Data distribution;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3265665"/>
            <a:ext cx="35433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3193" y="2476500"/>
            <a:ext cx="248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Usually matrices!</a:t>
            </a:r>
          </a:p>
        </p:txBody>
      </p:sp>
      <p:cxnSp>
        <p:nvCxnSpPr>
          <p:cNvPr id="13" name="Straight Connector 12"/>
          <p:cNvCxnSpPr>
            <a:endCxn id="6" idx="1"/>
          </p:cNvCxnSpPr>
          <p:nvPr/>
        </p:nvCxnSpPr>
        <p:spPr bwMode="auto">
          <a:xfrm flipV="1">
            <a:off x="3397250" y="4408665"/>
            <a:ext cx="1854200" cy="92533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361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</a:t>
            </a:r>
            <a:r>
              <a:rPr lang="en-CA" b="1" dirty="0"/>
              <a:t>problems: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5115" y="5361034"/>
            <a:ext cx="317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096551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80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  <a:p>
            <a:pPr marL="457200" indent="-457200">
              <a:buAutoNum type="arabicPeriod"/>
            </a:pPr>
            <a:r>
              <a:rPr lang="en-CA" b="1" dirty="0"/>
              <a:t>Data distribution;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3252" y="1907240"/>
            <a:ext cx="237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It’s often *a lot* of data...</a:t>
            </a:r>
          </a:p>
        </p:txBody>
      </p:sp>
      <p:cxnSp>
        <p:nvCxnSpPr>
          <p:cNvPr id="13" name="Straight Connector 12"/>
          <p:cNvCxnSpPr>
            <a:endCxn id="7" idx="1"/>
          </p:cNvCxnSpPr>
          <p:nvPr/>
        </p:nvCxnSpPr>
        <p:spPr bwMode="auto">
          <a:xfrm flipV="1">
            <a:off x="3603625" y="2322739"/>
            <a:ext cx="2879627" cy="336051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483252" y="2738237"/>
            <a:ext cx="2374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Need for specialised software!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4705349"/>
            <a:ext cx="2851150" cy="1425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88" y="5343525"/>
            <a:ext cx="787400" cy="78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3938565"/>
            <a:ext cx="2682875" cy="15739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499" y="5403848"/>
            <a:ext cx="794701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8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3. Strategy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71800" y="3113265"/>
            <a:ext cx="3124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1054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5052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251325" y="4221340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reasoning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267200" y="4332465"/>
            <a:ext cx="1371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4876800" y="395146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419600" y="3951465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032125" y="42213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planning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124200" y="4332465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352800" y="395146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3962400" y="3951465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2438400" y="2960865"/>
            <a:ext cx="5105400" cy="18288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232525" y="3078340"/>
            <a:ext cx="118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learning</a:t>
            </a: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1513065"/>
            <a:ext cx="177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Natural lang.</a:t>
            </a:r>
          </a:p>
          <a:p>
            <a:r>
              <a:rPr lang="en-US" dirty="0"/>
              <a:t>vision</a:t>
            </a:r>
          </a:p>
        </p:txBody>
      </p:sp>
      <p:cxnSp>
        <p:nvCxnSpPr>
          <p:cNvPr id="34" name="Straight Connector 33"/>
          <p:cNvCxnSpPr>
            <a:stCxn id="8" idx="1"/>
          </p:cNvCxnSpPr>
          <p:nvPr/>
        </p:nvCxnSpPr>
        <p:spPr bwMode="auto">
          <a:xfrm>
            <a:off x="3583315" y="4903172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3352800" y="4903172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5204480" y="4895720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4973965" y="4895720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400800" y="5346700"/>
            <a:ext cx="156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Trebuchet MS"/>
                <a:cs typeface="Trebuchet MS"/>
              </a:rPr>
              <a:t>The How!</a:t>
            </a:r>
          </a:p>
        </p:txBody>
      </p:sp>
    </p:spTree>
    <p:extLst>
      <p:ext uri="{BB962C8B-B14F-4D97-AF65-F5344CB8AC3E}">
        <p14:creationId xmlns:p14="http://schemas.microsoft.com/office/powerpoint/2010/main" val="3817712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69908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Strategy Selection: The machine learning framework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432718"/>
            <a:ext cx="8229600" cy="4144963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Apply a prediction function to a feature representation of the data to get the desired output: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rgbClr val="0000FF"/>
                </a:solidFill>
                <a:latin typeface="Arial" charset="0"/>
              </a:rPr>
              <a:t>			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f(    ) = “apple”</a:t>
            </a:r>
          </a:p>
          <a:p>
            <a:pPr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			f(    ) = “tomato”</a:t>
            </a:r>
          </a:p>
          <a:p>
            <a:pPr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			f(    ) = “cow”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2453482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3520282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466328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002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Strategy Selection: ML Design Phases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83</a:t>
            </a:fld>
            <a:r>
              <a:rPr lang="it-IT"/>
              <a:t> -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800600" y="1415024"/>
            <a:ext cx="1495839" cy="5289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34053" y="1611830"/>
            <a:ext cx="2279374" cy="2594519"/>
            <a:chOff x="228600" y="1417320"/>
            <a:chExt cx="2438400" cy="2849880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1" cy="439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4953000" y="2890940"/>
            <a:ext cx="128214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282713" y="1046373"/>
            <a:ext cx="25284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43200" y="2890940"/>
            <a:ext cx="142460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1336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3434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438568" y="2190644"/>
            <a:ext cx="288510" cy="284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51800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3" y="4509077"/>
            <a:ext cx="22983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-108235" y="5335213"/>
            <a:ext cx="13452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4008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086600" y="2890940"/>
            <a:ext cx="142460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51800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4600" y="6216439"/>
            <a:ext cx="22154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D. </a:t>
            </a:r>
            <a:r>
              <a:rPr lang="en-US" sz="11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Hoiem</a:t>
            </a:r>
            <a:r>
              <a:rPr lang="en-US" sz="11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 and L. </a:t>
            </a:r>
            <a:r>
              <a:rPr lang="en-US" sz="11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1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934200" y="5518000"/>
            <a:ext cx="427382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4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84600"/>
            <a:ext cx="2092395" cy="149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48324"/>
            <a:ext cx="747920" cy="62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565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742156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69025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6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by minimizing the prediction error E on the training set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never before seen </a:t>
            </a:r>
            <a:r>
              <a:rPr lang="en-US" sz="2400" i="1" dirty="0">
                <a:latin typeface="Arial" charset="0"/>
              </a:rPr>
              <a:t>test 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84</a:t>
            </a:fld>
            <a:r>
              <a:rPr lang="it-IT"/>
              <a:t> -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504817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504817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334000" y="2006600"/>
            <a:ext cx="914400" cy="841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213100" y="2847717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822700" y="2847717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5499100" y="2847717"/>
            <a:ext cx="1511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</a:rPr>
              <a:t>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78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37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86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52030" y="1646238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7188" y="3102476"/>
            <a:ext cx="20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BI: a LOT of Data!</a:t>
            </a:r>
          </a:p>
        </p:txBody>
      </p:sp>
    </p:spTree>
    <p:extLst>
      <p:ext uri="{BB962C8B-B14F-4D97-AF65-F5344CB8AC3E}">
        <p14:creationId xmlns:p14="http://schemas.microsoft.com/office/powerpoint/2010/main" val="158405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06" y="2233401"/>
            <a:ext cx="7886700" cy="4351338"/>
          </a:xfrm>
        </p:spPr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1848626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7188" y="2482874"/>
            <a:ext cx="2407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a LOT of Data!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5800" y="3906227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24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Not so much</a:t>
            </a:r>
            <a:r>
              <a:rPr lang="mr-IN" b="1" i="1" dirty="0">
                <a:solidFill>
                  <a:srgbClr val="FF0000"/>
                </a:solidFill>
                <a:latin typeface="Trebuchet MS"/>
                <a:cs typeface="Trebuchet MS"/>
              </a:rPr>
              <a:t>…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2363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89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50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No silver-</a:t>
            </a:r>
            <a:r>
              <a:rPr lang="it-IT" b="1" i="1" dirty="0" err="1">
                <a:solidFill>
                  <a:srgbClr val="FF0000"/>
                </a:solidFill>
                <a:latin typeface="Trebuchet MS"/>
                <a:cs typeface="Trebuchet MS"/>
              </a:rPr>
              <a:t>bullet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0750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</a:t>
            </a:r>
            <a:r>
              <a:rPr lang="en-CA" b="1" dirty="0"/>
              <a:t>problems: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5115" y="5361034"/>
            <a:ext cx="317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What’s the difference?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7127" y="5558135"/>
            <a:ext cx="1292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FF0000"/>
                </a:solidFill>
                <a:latin typeface="Trebuchet MS"/>
                <a:cs typeface="Trebuchet MS"/>
              </a:rPr>
              <a:t>DATA!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20" y="2193305"/>
            <a:ext cx="3111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5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90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3879" y="5192227"/>
            <a:ext cx="2792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solidFill>
                  <a:srgbClr val="FF0000"/>
                </a:solidFill>
                <a:latin typeface="Trebuchet MS"/>
                <a:cs typeface="Trebuchet MS"/>
              </a:rPr>
              <a:t>Depends</a:t>
            </a:r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 on data!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2645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91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04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Experiment!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3974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Step 4. Feature Engineering!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Raw pixels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Histograms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GIST descriptors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92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2043113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6781800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610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Consider our training data as a matrix where each row is a vector and each column is a dimension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For example consider the matrix for the data x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=(1, 10, 2), x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=(2, 8, 0), and x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=(1, 9, 1)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We call each dimension a feature or a column in our matrix</a:t>
            </a:r>
          </a:p>
        </p:txBody>
      </p:sp>
    </p:spTree>
    <p:extLst>
      <p:ext uri="{BB962C8B-B14F-4D97-AF65-F5344CB8AC3E}">
        <p14:creationId xmlns:p14="http://schemas.microsoft.com/office/powerpoint/2010/main" val="4085014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017588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Useful for high-dimensional data such as genomic DNA and text documents.</a:t>
            </a:r>
          </a:p>
          <a:p>
            <a:pPr eaLnBrk="1" hangingPunct="1"/>
            <a:r>
              <a:rPr lang="en-US" dirty="0">
                <a:latin typeface="Calibri" charset="0"/>
              </a:rPr>
              <a:t>Methods</a:t>
            </a:r>
          </a:p>
          <a:p>
            <a:pPr lvl="1" eaLnBrk="1" hangingPunct="1"/>
            <a:r>
              <a:rPr lang="en-US" sz="2000" b="1" dirty="0" err="1">
                <a:latin typeface="Calibri" charset="0"/>
              </a:rPr>
              <a:t>Univariate</a:t>
            </a:r>
            <a:r>
              <a:rPr lang="en-US" sz="2000" b="1" dirty="0">
                <a:latin typeface="Calibri" charset="0"/>
              </a:rPr>
              <a:t> (looks at each feature independently of others)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Pearson correlation coefficient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F-score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Chi-square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Signal to noise ratio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And more such as mutual information, relief</a:t>
            </a:r>
          </a:p>
          <a:p>
            <a:pPr lvl="1" eaLnBrk="1" hangingPunct="1"/>
            <a:r>
              <a:rPr lang="en-US" sz="2000" b="1" dirty="0">
                <a:latin typeface="Calibri" charset="0"/>
              </a:rPr>
              <a:t>Multivariate (considers all features simultaneously)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Dimensionality reduction algorithms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Linear classifiers such as support vector machine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Recursive feature elimination</a:t>
            </a:r>
          </a:p>
          <a:p>
            <a:pPr lvl="2" eaLnBrk="1" hangingPunct="1"/>
            <a:r>
              <a:rPr lang="en-US" sz="1800" dirty="0">
                <a:latin typeface="Calibri" charset="0"/>
              </a:rPr>
              <a:t>Principal Component Analysis (PCA)</a:t>
            </a:r>
            <a:endParaRPr lang="en-US" sz="28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2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8458200" cy="47815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Methods are used to rank features by importance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Ranking cut-off is determined by user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err="1">
                <a:latin typeface="Calibri" charset="0"/>
              </a:rPr>
              <a:t>Uni</a:t>
            </a:r>
            <a:r>
              <a:rPr lang="en-US" dirty="0">
                <a:latin typeface="Calibri" charset="0"/>
              </a:rPr>
              <a:t>-/Bi-</a:t>
            </a:r>
            <a:r>
              <a:rPr lang="en-US" dirty="0" err="1">
                <a:latin typeface="Calibri" charset="0"/>
              </a:rPr>
              <a:t>variate</a:t>
            </a:r>
            <a:r>
              <a:rPr lang="en-US" dirty="0">
                <a:latin typeface="Calibri" charset="0"/>
              </a:rPr>
              <a:t> methods measure some type of correlation between two random variables. We apply them to machine learning by setting one variable to be the label (</a:t>
            </a:r>
            <a:r>
              <a:rPr lang="en-US" dirty="0" err="1">
                <a:latin typeface="Calibri" charset="0"/>
              </a:rPr>
              <a:t>y</a:t>
            </a:r>
            <a:r>
              <a:rPr lang="en-US" baseline="-25000" dirty="0" err="1">
                <a:latin typeface="Calibri" charset="0"/>
              </a:rPr>
              <a:t>i</a:t>
            </a:r>
            <a:r>
              <a:rPr lang="en-US" dirty="0">
                <a:latin typeface="Calibri" charset="0"/>
              </a:rPr>
              <a:t>) and the other to be a fixed feature (</a:t>
            </a:r>
            <a:r>
              <a:rPr lang="en-US" dirty="0" err="1">
                <a:latin typeface="Calibri" charset="0"/>
              </a:rPr>
              <a:t>x</a:t>
            </a:r>
            <a:r>
              <a:rPr lang="en-US" baseline="-25000" dirty="0" err="1">
                <a:latin typeface="Calibri" charset="0"/>
              </a:rPr>
              <a:t>ij</a:t>
            </a:r>
            <a:r>
              <a:rPr lang="en-US" dirty="0">
                <a:latin typeface="Calibri" charset="0"/>
              </a:rPr>
              <a:t> for fixed j) </a:t>
            </a:r>
          </a:p>
        </p:txBody>
      </p:sp>
    </p:spTree>
    <p:extLst>
      <p:ext uri="{BB962C8B-B14F-4D97-AF65-F5344CB8AC3E}">
        <p14:creationId xmlns:p14="http://schemas.microsoft.com/office/powerpoint/2010/main" val="3434359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457200" y="1428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For example: Pearson correlation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coefficient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Measures the correlation between two variables</a:t>
            </a:r>
          </a:p>
          <a:p>
            <a:pPr eaLnBrk="1" hangingPunct="1"/>
            <a:r>
              <a:rPr lang="en-US" dirty="0">
                <a:latin typeface="Calibri" charset="0"/>
              </a:rPr>
              <a:t>Formulae: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Correlation(X,Y)= Covariance(X,Y)/</a:t>
            </a:r>
            <a:r>
              <a:rPr lang="en-US" dirty="0" err="1">
                <a:latin typeface="Calibri" charset="0"/>
              </a:rPr>
              <a:t>σ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 err="1">
                <a:latin typeface="Calibri" charset="0"/>
              </a:rPr>
              <a:t>σ</a:t>
            </a:r>
            <a:r>
              <a:rPr lang="en-US" baseline="-25000" dirty="0" err="1">
                <a:latin typeface="Calibri" charset="0"/>
              </a:rPr>
              <a:t>Y</a:t>
            </a:r>
            <a:endParaRPr lang="en-US" baseline="-250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Covariance(X,Y) = E((X-</a:t>
            </a:r>
            <a:r>
              <a:rPr lang="en-US" dirty="0" err="1">
                <a:latin typeface="Calibri" charset="0"/>
              </a:rPr>
              <a:t>μ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)(Y-</a:t>
            </a:r>
            <a:r>
              <a:rPr lang="en-US" dirty="0" err="1">
                <a:latin typeface="Calibri" charset="0"/>
              </a:rPr>
              <a:t>μ</a:t>
            </a:r>
            <a:r>
              <a:rPr lang="en-US" baseline="-25000" dirty="0" err="1">
                <a:latin typeface="Calibri" charset="0"/>
              </a:rPr>
              <a:t>Y</a:t>
            </a:r>
            <a:r>
              <a:rPr lang="en-US" dirty="0">
                <a:latin typeface="Calibri" charset="0"/>
              </a:rPr>
              <a:t>))</a:t>
            </a:r>
            <a:endParaRPr lang="en-US" baseline="-25000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Pearson correlation: </a:t>
            </a: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The correlation </a:t>
            </a:r>
            <a:r>
              <a:rPr lang="en-US" b="1" dirty="0">
                <a:latin typeface="Calibri" charset="0"/>
              </a:rPr>
              <a:t>r</a:t>
            </a:r>
            <a:r>
              <a:rPr lang="en-US" dirty="0">
                <a:latin typeface="Calibri" charset="0"/>
              </a:rPr>
              <a:t> is between -1 and 1. A value of 1 means perfect positive correlation and -1 in the other direction</a:t>
            </a:r>
          </a:p>
        </p:txBody>
      </p:sp>
      <p:pic>
        <p:nvPicPr>
          <p:cNvPr id="18435" name="Picture 1" descr="Screen Shot 2013-10-30 at 11.12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348" y="2714625"/>
            <a:ext cx="611346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133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Pearson correlation coefficient*</a:t>
            </a:r>
          </a:p>
        </p:txBody>
      </p:sp>
      <p:pic>
        <p:nvPicPr>
          <p:cNvPr id="19458" name="Content Placeholder 3" descr="Screen Shot 2013-10-31 at 11.37.2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"/>
          <a:stretch/>
        </p:blipFill>
        <p:spPr>
          <a:xfrm>
            <a:off x="528441" y="1690689"/>
            <a:ext cx="7775300" cy="4349893"/>
          </a:xfrm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0" y="6424368"/>
            <a:ext cx="21529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Trebuchet MS"/>
                <a:cs typeface="Trebuchet MS"/>
              </a:rPr>
              <a:t>*Thanks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2170907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984C-1CE5-6316-9DAA-81969244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IT" dirty="0"/>
              <a:t>For Example…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26B-BBDB-6A90-1AB5-D0E60982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09DB-EB32-C477-CC78-7CAC0185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2253-0D92-5940-83C7-BC356640FFF9}" type="datetime1">
              <a:rPr lang="en-IT" smtClean="0"/>
              <a:t>17/03/25</a:t>
            </a:fld>
            <a:endParaRPr lang="en-IT"/>
          </a:p>
        </p:txBody>
      </p:sp>
      <p:pic>
        <p:nvPicPr>
          <p:cNvPr id="1026" name="Picture 2" descr="Orthogonal Projection) Made Easy for Students">
            <a:extLst>
              <a:ext uri="{FF2B5EF4-FFF2-40B4-BE49-F238E27FC236}">
                <a16:creationId xmlns:a16="http://schemas.microsoft.com/office/drawing/2014/main" id="{312BD817-CFB1-4B0F-5062-A5130744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37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E61D-6276-074A-B2EA-41AD06C2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29794"/>
            <a:ext cx="7886700" cy="1325563"/>
          </a:xfrm>
        </p:spPr>
        <p:txBody>
          <a:bodyPr/>
          <a:lstStyle/>
          <a:p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engineering</a:t>
            </a:r>
            <a:r>
              <a:rPr lang="it-IT" dirty="0"/>
              <a:t>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4870CE-AC94-A54D-9BE3-7A1378DB71C5}"/>
              </a:ext>
            </a:extLst>
          </p:cNvPr>
          <p:cNvGraphicFramePr/>
          <p:nvPr/>
        </p:nvGraphicFramePr>
        <p:xfrm>
          <a:off x="942975" y="1100138"/>
          <a:ext cx="7058025" cy="501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9112B12-19BE-6348-831C-F976EAD7896C}"/>
              </a:ext>
            </a:extLst>
          </p:cNvPr>
          <p:cNvSpPr txBox="1"/>
          <p:nvPr/>
        </p:nvSpPr>
        <p:spPr>
          <a:xfrm>
            <a:off x="775764" y="431482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YES!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F7EB0-78BF-C346-AC31-627C217C09E2}"/>
              </a:ext>
            </a:extLst>
          </p:cNvPr>
          <p:cNvSpPr txBox="1"/>
          <p:nvPr/>
        </p:nvSpPr>
        <p:spPr>
          <a:xfrm>
            <a:off x="3133202" y="338613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NO </a:t>
            </a:r>
            <a:r>
              <a:rPr lang="it-IT" b="1" dirty="0">
                <a:sym typeface="Wingdings" pitchFamily="2" charset="2"/>
              </a:rPr>
              <a:t></a:t>
            </a:r>
            <a:endParaRPr lang="it-IT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DFEC0-8587-914D-AB11-CEA9B0D35CF5}"/>
              </a:ext>
            </a:extLst>
          </p:cNvPr>
          <p:cNvSpPr/>
          <p:nvPr/>
        </p:nvSpPr>
        <p:spPr bwMode="auto">
          <a:xfrm rot="10800000">
            <a:off x="1662547" y="4500563"/>
            <a:ext cx="380568" cy="116532"/>
          </a:xfrm>
          <a:prstGeom prst="right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995BFE7-DA37-9A4E-BFD5-286BFA632D42}"/>
              </a:ext>
            </a:extLst>
          </p:cNvPr>
          <p:cNvSpPr/>
          <p:nvPr/>
        </p:nvSpPr>
        <p:spPr bwMode="auto">
          <a:xfrm>
            <a:off x="1662547" y="2488879"/>
            <a:ext cx="380568" cy="116532"/>
          </a:xfrm>
          <a:prstGeom prst="right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F2BF5-30C5-7444-B77C-13144FEFBCB6}"/>
              </a:ext>
            </a:extLst>
          </p:cNvPr>
          <p:cNvSpPr txBox="1"/>
          <p:nvPr/>
        </p:nvSpPr>
        <p:spPr>
          <a:xfrm>
            <a:off x="485991" y="2030943"/>
            <a:ext cx="130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Starting</a:t>
            </a:r>
            <a:r>
              <a:rPr lang="it-IT" b="1" dirty="0"/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2958667929"/>
      </p:ext>
    </p:extLst>
  </p:cSld>
  <p:clrMapOvr>
    <a:masterClrMapping/>
  </p:clrMapOvr>
</p:sld>
</file>

<file path=ppt/theme/theme1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JADS1</Template>
  <TotalTime>7685</TotalTime>
  <Words>6572</Words>
  <Application>Microsoft Macintosh PowerPoint</Application>
  <PresentationFormat>On-screen Show (4:3)</PresentationFormat>
  <Paragraphs>1205</Paragraphs>
  <Slides>128</Slides>
  <Notes>43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7" baseType="lpstr">
      <vt:lpstr>ＭＳ Ｐゴシック</vt:lpstr>
      <vt:lpstr>SimSun</vt:lpstr>
      <vt:lpstr>Aptos</vt:lpstr>
      <vt:lpstr>Aptos Display</vt:lpstr>
      <vt:lpstr>Arial</vt:lpstr>
      <vt:lpstr>Calibri</vt:lpstr>
      <vt:lpstr>Symbol</vt:lpstr>
      <vt:lpstr>Tahoma</vt:lpstr>
      <vt:lpstr>Times New Roman</vt:lpstr>
      <vt:lpstr>Trebuchet MS</vt:lpstr>
      <vt:lpstr>Wingdings</vt:lpstr>
      <vt:lpstr>JADS1</vt:lpstr>
      <vt:lpstr>JADS mos-mint</vt:lpstr>
      <vt:lpstr>JADS blauw-rood</vt:lpstr>
      <vt:lpstr>JADS oranje-blauw</vt:lpstr>
      <vt:lpstr>JADS blauw</vt:lpstr>
      <vt:lpstr>JADS rood</vt:lpstr>
      <vt:lpstr>Office Theme</vt:lpstr>
      <vt:lpstr>Equation</vt:lpstr>
      <vt:lpstr>PowerPoint Presentation</vt:lpstr>
      <vt:lpstr>Recap from last episodes…</vt:lpstr>
      <vt:lpstr>Now What?</vt:lpstr>
      <vt:lpstr>Let’s go by Example...  Text Classification</vt:lpstr>
      <vt:lpstr>Let’s go by Example...  Disease Classification</vt:lpstr>
      <vt:lpstr>Let’s go by Example...  Move Classification</vt:lpstr>
      <vt:lpstr>Machine learning problems</vt:lpstr>
      <vt:lpstr>Machine learning problems</vt:lpstr>
      <vt:lpstr>Machine learning problems</vt:lpstr>
      <vt:lpstr>Data</vt:lpstr>
      <vt:lpstr>Data</vt:lpstr>
      <vt:lpstr>Data</vt:lpstr>
      <vt:lpstr>Data</vt:lpstr>
      <vt:lpstr>Supervised learning</vt:lpstr>
      <vt:lpstr>Supervised learning</vt:lpstr>
      <vt:lpstr>Supervised learning</vt:lpstr>
      <vt:lpstr>Supervised learning: classification</vt:lpstr>
      <vt:lpstr>Classification Example</vt:lpstr>
      <vt:lpstr>Supervised learning: regression</vt:lpstr>
      <vt:lpstr>Regression Example</vt:lpstr>
      <vt:lpstr>Regression Applications</vt:lpstr>
      <vt:lpstr>Supervised learning: ranking</vt:lpstr>
      <vt:lpstr>Unsupervised learning</vt:lpstr>
      <vt:lpstr>Unsupervised learning applications</vt:lpstr>
      <vt:lpstr>Reinforcement learning</vt:lpstr>
      <vt:lpstr>Reinforcement learning example</vt:lpstr>
      <vt:lpstr>Why Is Machine Learning Possible?</vt:lpstr>
      <vt:lpstr>Other learning variations</vt:lpstr>
      <vt:lpstr>Now, back to our Turf: Machine learning problems!</vt:lpstr>
      <vt:lpstr>Definition</vt:lpstr>
      <vt:lpstr>Definition</vt:lpstr>
      <vt:lpstr>Supervision  Labels </vt:lpstr>
      <vt:lpstr>Microsoft considers another one*</vt:lpstr>
      <vt:lpstr>For example, Classifiers: Nearest neighbor</vt:lpstr>
      <vt:lpstr>Classifiers: Linear </vt:lpstr>
      <vt:lpstr>Many classifiers to choose from</vt:lpstr>
      <vt:lpstr>Many classifiers to choose from</vt:lpstr>
      <vt:lpstr>Many classifiers to choose from</vt:lpstr>
      <vt:lpstr>Now, back to our Turf: Machine learning problems!</vt:lpstr>
      <vt:lpstr>Definition</vt:lpstr>
      <vt:lpstr>Why Unsupervised?</vt:lpstr>
      <vt:lpstr>ML Strategies</vt:lpstr>
      <vt:lpstr>Clustering Strategies</vt:lpstr>
      <vt:lpstr>Clustering Strategies</vt:lpstr>
      <vt:lpstr>K-Means Explained</vt:lpstr>
      <vt:lpstr> K-means Algorithm </vt:lpstr>
      <vt:lpstr>Example</vt:lpstr>
      <vt:lpstr>Example</vt:lpstr>
      <vt:lpstr>Example</vt:lpstr>
      <vt:lpstr>Example</vt:lpstr>
      <vt:lpstr>Example</vt:lpstr>
      <vt:lpstr>Example</vt:lpstr>
      <vt:lpstr>Now, back to our Turf: Machine learning problems!</vt:lpstr>
      <vt:lpstr>Definition</vt:lpstr>
      <vt:lpstr>Why Reinforcement?</vt:lpstr>
      <vt:lpstr>For example: Robot in a room</vt:lpstr>
      <vt:lpstr>Other examples</vt:lpstr>
      <vt:lpstr>My Favorite Example: Resource allocation in datacenters*</vt:lpstr>
      <vt:lpstr>Robot in a room</vt:lpstr>
      <vt:lpstr>Is this a solution?</vt:lpstr>
      <vt:lpstr>Optimal policy</vt:lpstr>
      <vt:lpstr>Reward for each step: -2</vt:lpstr>
      <vt:lpstr>Reward for each step: -0.1</vt:lpstr>
      <vt:lpstr>Reward for each step: -0.04</vt:lpstr>
      <vt:lpstr>Reward for each step: -0.01</vt:lpstr>
      <vt:lpstr>Reward for each step: +0.01</vt:lpstr>
      <vt:lpstr>Markov Decision Process (MDP)</vt:lpstr>
      <vt:lpstr>Review of MDP model</vt:lpstr>
      <vt:lpstr>In general: The Machine-learning Problem Demystified</vt:lpstr>
      <vt:lpstr>Classification Applications in BI</vt:lpstr>
      <vt:lpstr>Exercise Corner!</vt:lpstr>
      <vt:lpstr>Exercise Corner!</vt:lpstr>
      <vt:lpstr>Exercise Corner!</vt:lpstr>
      <vt:lpstr>Exercise Corner!</vt:lpstr>
      <vt:lpstr>Bored yet?</vt:lpstr>
      <vt:lpstr>So... How do I do Machine Learning?</vt:lpstr>
      <vt:lpstr>Step 1. Dataset</vt:lpstr>
      <vt:lpstr>Step 2. Representation</vt:lpstr>
      <vt:lpstr>Step 2. Representation</vt:lpstr>
      <vt:lpstr>Step 2. Representation</vt:lpstr>
      <vt:lpstr>Step 3. Strategy Selection </vt:lpstr>
      <vt:lpstr>Strategy Selection: The machine learning framework</vt:lpstr>
      <vt:lpstr>Strategy Selection: ML Design Phases</vt:lpstr>
      <vt:lpstr>The machine learning framework</vt:lpstr>
      <vt:lpstr>Splitting between Training and Testing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Step 4. Feature Engineering!</vt:lpstr>
      <vt:lpstr>What is feature selection?</vt:lpstr>
      <vt:lpstr>What is feature selection?</vt:lpstr>
      <vt:lpstr>What is feature selection?</vt:lpstr>
      <vt:lpstr>For example: Pearson correlation  coefficient</vt:lpstr>
      <vt:lpstr>Pearson correlation coefficient*</vt:lpstr>
      <vt:lpstr>For Example… PCA</vt:lpstr>
      <vt:lpstr>After feature engineering…</vt:lpstr>
      <vt:lpstr>Back to BI and Data Analytics: Choosing a problem class and algorithms thereof</vt:lpstr>
      <vt:lpstr>PowerPoint Presentation</vt:lpstr>
      <vt:lpstr>PowerPoint Presentation</vt:lpstr>
      <vt:lpstr>Algorithm classes we will see examples of...</vt:lpstr>
      <vt:lpstr>Algorithm classes we will see examples of...</vt:lpstr>
      <vt:lpstr>Algorithm classes we will see examples of...</vt:lpstr>
      <vt:lpstr>Algorithm classes we will see examples of...</vt:lpstr>
      <vt:lpstr>Algorithm classes you will see examples of in the modelling course!</vt:lpstr>
      <vt:lpstr>Disruptive algorithm classes that we will NOT see &amp; you should use plenty of</vt:lpstr>
      <vt:lpstr>Disruptive algorithm classes that we WILL see &amp; you should use plenty of</vt:lpstr>
      <vt:lpstr>What’s wrong with this approach of learning?</vt:lpstr>
      <vt:lpstr>What’s wrong with this approach of learning?</vt:lpstr>
      <vt:lpstr>What’s wrong with this approach of learning?</vt:lpstr>
      <vt:lpstr>Class Imbalance Problem</vt:lpstr>
      <vt:lpstr>ML with Imbalanced Data Sets… why is it difficult?</vt:lpstr>
      <vt:lpstr>Why Learning from Imbalanced Data Sets might be difficult? (Con’t)</vt:lpstr>
      <vt:lpstr>Motivation and Methods</vt:lpstr>
      <vt:lpstr>Common Balancing Methods</vt:lpstr>
      <vt:lpstr>Common Balancing Methods</vt:lpstr>
      <vt:lpstr>SMOTE: Synthetic Minority Over-sampling Technique  [6]</vt:lpstr>
      <vt:lpstr>SMOTE: Synthetic Minority Over-sampling Technique</vt:lpstr>
      <vt:lpstr>SMOTE: A State-of-the-Art Resampling Approach </vt:lpstr>
      <vt:lpstr>What is AI? </vt:lpstr>
      <vt:lpstr>So… in Summary</vt:lpstr>
      <vt:lpstr>Questions?</vt:lpstr>
      <vt:lpstr>Bibliography</vt:lpstr>
      <vt:lpstr>References</vt:lpstr>
      <vt:lpstr>Reading Materials</vt:lpstr>
      <vt:lpstr>Technical Papers</vt:lpstr>
    </vt:vector>
  </TitlesOfParts>
  <Company>VU University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Damian Andrew Tamburri</dc:creator>
  <cp:lastModifiedBy>Damian Andrew Tamburri</cp:lastModifiedBy>
  <cp:revision>225</cp:revision>
  <cp:lastPrinted>2019-02-04T13:41:26Z</cp:lastPrinted>
  <dcterms:created xsi:type="dcterms:W3CDTF">2017-09-15T14:49:16Z</dcterms:created>
  <dcterms:modified xsi:type="dcterms:W3CDTF">2025-03-19T14:36:17Z</dcterms:modified>
</cp:coreProperties>
</file>